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Fira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Ex+RPKYQ/8lkZ61TLeSxYWEmM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FiraSans-bold.fntdata"/><Relationship Id="rId14" Type="http://schemas.openxmlformats.org/officeDocument/2006/relationships/font" Target="fonts/FiraSans-regular.fntdata"/><Relationship Id="rId17" Type="http://schemas.openxmlformats.org/officeDocument/2006/relationships/font" Target="fonts/FiraSans-boldItalic.fntdata"/><Relationship Id="rId16" Type="http://schemas.openxmlformats.org/officeDocument/2006/relationships/font" Target="fonts/FiraSans-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3992bc5b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f3992bc5b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hand holding a small plant&#10;&#10;Description automatically generated with low confidence" id="85" name="Google Shape;85;p1"/>
          <p:cNvPicPr preferRelativeResize="0"/>
          <p:nvPr/>
        </p:nvPicPr>
        <p:blipFill rotWithShape="1">
          <a:blip r:embed="rId3">
            <a:alphaModFix/>
          </a:blip>
          <a:srcRect b="26192" l="0" r="0" t="34017"/>
          <a:stretch/>
        </p:blipFill>
        <p:spPr>
          <a:xfrm>
            <a:off x="20" y="1282"/>
            <a:ext cx="12191980" cy="6856718"/>
          </a:xfrm>
          <a:prstGeom prst="rect">
            <a:avLst/>
          </a:prstGeom>
          <a:noFill/>
          <a:ln>
            <a:noFill/>
          </a:ln>
        </p:spPr>
      </p:pic>
      <p:sp>
        <p:nvSpPr>
          <p:cNvPr id="86" name="Google Shape;86;p1"/>
          <p:cNvSpPr/>
          <p:nvPr/>
        </p:nvSpPr>
        <p:spPr>
          <a:xfrm>
            <a:off x="-1504" y="5552286"/>
            <a:ext cx="12188952" cy="9061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87" name="Google Shape;87;p1"/>
          <p:cNvPicPr preferRelativeResize="0"/>
          <p:nvPr/>
        </p:nvPicPr>
        <p:blipFill rotWithShape="1">
          <a:blip r:embed="rId4">
            <a:alphaModFix/>
          </a:blip>
          <a:srcRect b="0" l="0" r="0" t="0"/>
          <a:stretch/>
        </p:blipFill>
        <p:spPr>
          <a:xfrm>
            <a:off x="895198" y="5594494"/>
            <a:ext cx="2169289" cy="821700"/>
          </a:xfrm>
          <a:prstGeom prst="rect">
            <a:avLst/>
          </a:prstGeom>
          <a:noFill/>
          <a:ln>
            <a:noFill/>
          </a:ln>
        </p:spPr>
      </p:pic>
      <p:sp>
        <p:nvSpPr>
          <p:cNvPr id="88" name="Google Shape;88;p1"/>
          <p:cNvSpPr txBox="1"/>
          <p:nvPr/>
        </p:nvSpPr>
        <p:spPr>
          <a:xfrm>
            <a:off x="7425690" y="974183"/>
            <a:ext cx="43815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08037"/>
                </a:solidFill>
                <a:latin typeface="Fira Sans"/>
                <a:ea typeface="Fira Sans"/>
                <a:cs typeface="Fira Sans"/>
                <a:sym typeface="Fira Sans"/>
              </a:rPr>
              <a:t>ROOTS</a:t>
            </a:r>
            <a:endParaRPr/>
          </a:p>
        </p:txBody>
      </p:sp>
      <p:pic>
        <p:nvPicPr>
          <p:cNvPr descr="Logo&#10;&#10;Description automatically generated" id="89" name="Google Shape;89;p1"/>
          <p:cNvPicPr preferRelativeResize="0"/>
          <p:nvPr/>
        </p:nvPicPr>
        <p:blipFill rotWithShape="1">
          <a:blip r:embed="rId5">
            <a:alphaModFix/>
          </a:blip>
          <a:srcRect b="0" l="0" r="0" t="0"/>
          <a:stretch/>
        </p:blipFill>
        <p:spPr>
          <a:xfrm>
            <a:off x="9449468" y="5274426"/>
            <a:ext cx="1938774" cy="1461836"/>
          </a:xfrm>
          <a:prstGeom prst="rect">
            <a:avLst/>
          </a:prstGeom>
          <a:noFill/>
          <a:ln>
            <a:noFill/>
          </a:ln>
        </p:spPr>
      </p:pic>
      <p:pic>
        <p:nvPicPr>
          <p:cNvPr descr="Text&#10;&#10;Description automatically generated" id="90" name="Google Shape;90;p1"/>
          <p:cNvPicPr preferRelativeResize="0"/>
          <p:nvPr/>
        </p:nvPicPr>
        <p:blipFill rotWithShape="1">
          <a:blip r:embed="rId6">
            <a:alphaModFix/>
          </a:blip>
          <a:srcRect b="0" l="0" r="0" t="0"/>
          <a:stretch/>
        </p:blipFill>
        <p:spPr>
          <a:xfrm>
            <a:off x="6560885" y="5761829"/>
            <a:ext cx="2435152" cy="487030"/>
          </a:xfrm>
          <a:prstGeom prst="rect">
            <a:avLst/>
          </a:prstGeom>
          <a:noFill/>
          <a:ln>
            <a:noFill/>
          </a:ln>
        </p:spPr>
      </p:pic>
      <p:pic>
        <p:nvPicPr>
          <p:cNvPr descr="Shape&#10;&#10;Description automatically generated with medium confidence" id="91" name="Google Shape;91;p1"/>
          <p:cNvPicPr preferRelativeResize="0"/>
          <p:nvPr/>
        </p:nvPicPr>
        <p:blipFill rotWithShape="1">
          <a:blip r:embed="rId7">
            <a:alphaModFix/>
          </a:blip>
          <a:srcRect b="0" l="0" r="0" t="0"/>
          <a:stretch/>
        </p:blipFill>
        <p:spPr>
          <a:xfrm>
            <a:off x="3595110" y="5435518"/>
            <a:ext cx="2435152" cy="1139652"/>
          </a:xfrm>
          <a:prstGeom prst="rect">
            <a:avLst/>
          </a:prstGeom>
          <a:noFill/>
          <a:ln>
            <a:noFill/>
          </a:ln>
        </p:spPr>
      </p:pic>
      <p:sp>
        <p:nvSpPr>
          <p:cNvPr id="92" name="Google Shape;92;p1"/>
          <p:cNvSpPr txBox="1"/>
          <p:nvPr/>
        </p:nvSpPr>
        <p:spPr>
          <a:xfrm>
            <a:off x="7425690" y="2021484"/>
            <a:ext cx="438150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Fira Sans"/>
                <a:ea typeface="Fira Sans"/>
                <a:cs typeface="Fira Sans"/>
                <a:sym typeface="Fira Sans"/>
              </a:rPr>
              <a:t>Circular policies for changing the biowaste systems </a:t>
            </a:r>
            <a:endParaRPr b="0" i="0" sz="3200" u="none" cap="none" strike="noStrike">
              <a:solidFill>
                <a:schemeClr val="dk1"/>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2"/>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hand holding a small plant&#10;&#10;Description automatically generated with low confidence" id="98" name="Google Shape;98;p2"/>
          <p:cNvPicPr preferRelativeResize="0"/>
          <p:nvPr/>
        </p:nvPicPr>
        <p:blipFill rotWithShape="1">
          <a:blip r:embed="rId3">
            <a:alphaModFix amt="20000"/>
          </a:blip>
          <a:srcRect b="26192" l="0" r="0" t="34017"/>
          <a:stretch/>
        </p:blipFill>
        <p:spPr>
          <a:xfrm>
            <a:off x="20" y="1282"/>
            <a:ext cx="12191980" cy="6856718"/>
          </a:xfrm>
          <a:prstGeom prst="rect">
            <a:avLst/>
          </a:prstGeom>
          <a:noFill/>
          <a:ln>
            <a:noFill/>
          </a:ln>
        </p:spPr>
      </p:pic>
      <p:pic>
        <p:nvPicPr>
          <p:cNvPr descr="A picture containing logo&#10;&#10;Description automatically generated" id="99" name="Google Shape;99;p2"/>
          <p:cNvPicPr preferRelativeResize="0"/>
          <p:nvPr/>
        </p:nvPicPr>
        <p:blipFill rotWithShape="1">
          <a:blip r:embed="rId4">
            <a:alphaModFix/>
          </a:blip>
          <a:srcRect b="0" l="0" r="0" t="0"/>
          <a:stretch/>
        </p:blipFill>
        <p:spPr>
          <a:xfrm>
            <a:off x="6990897" y="5154750"/>
            <a:ext cx="4567778" cy="1730218"/>
          </a:xfrm>
          <a:prstGeom prst="rect">
            <a:avLst/>
          </a:prstGeom>
          <a:noFill/>
          <a:ln>
            <a:noFill/>
          </a:ln>
        </p:spPr>
      </p:pic>
      <p:pic>
        <p:nvPicPr>
          <p:cNvPr descr="Logo&#10;&#10;Description automatically generated" id="100" name="Google Shape;100;p2"/>
          <p:cNvPicPr preferRelativeResize="0"/>
          <p:nvPr/>
        </p:nvPicPr>
        <p:blipFill rotWithShape="1">
          <a:blip r:embed="rId5">
            <a:alphaModFix/>
          </a:blip>
          <a:srcRect b="0" l="0" r="0" t="0"/>
          <a:stretch/>
        </p:blipFill>
        <p:spPr>
          <a:xfrm>
            <a:off x="1961301" y="3271845"/>
            <a:ext cx="3855563" cy="2907095"/>
          </a:xfrm>
          <a:prstGeom prst="rect">
            <a:avLst/>
          </a:prstGeom>
          <a:noFill/>
          <a:ln>
            <a:noFill/>
          </a:ln>
        </p:spPr>
      </p:pic>
      <p:pic>
        <p:nvPicPr>
          <p:cNvPr descr="Text&#10;&#10;Description automatically generated" id="101" name="Google Shape;101;p2"/>
          <p:cNvPicPr preferRelativeResize="0"/>
          <p:nvPr/>
        </p:nvPicPr>
        <p:blipFill rotWithShape="1">
          <a:blip r:embed="rId6">
            <a:alphaModFix/>
          </a:blip>
          <a:srcRect b="0" l="0" r="0" t="0"/>
          <a:stretch/>
        </p:blipFill>
        <p:spPr>
          <a:xfrm>
            <a:off x="1120142" y="5533731"/>
            <a:ext cx="5238954" cy="1047790"/>
          </a:xfrm>
          <a:prstGeom prst="rect">
            <a:avLst/>
          </a:prstGeom>
          <a:noFill/>
          <a:ln>
            <a:noFill/>
          </a:ln>
        </p:spPr>
      </p:pic>
      <p:pic>
        <p:nvPicPr>
          <p:cNvPr descr="Shape&#10;&#10;Description automatically generated with medium confidence" id="102" name="Google Shape;102;p2"/>
          <p:cNvPicPr preferRelativeResize="0"/>
          <p:nvPr/>
        </p:nvPicPr>
        <p:blipFill rotWithShape="1">
          <a:blip r:embed="rId7">
            <a:alphaModFix/>
          </a:blip>
          <a:srcRect b="0" l="0" r="0" t="0"/>
          <a:stretch/>
        </p:blipFill>
        <p:spPr>
          <a:xfrm>
            <a:off x="5690338" y="3729326"/>
            <a:ext cx="3855563" cy="1804405"/>
          </a:xfrm>
          <a:prstGeom prst="rect">
            <a:avLst/>
          </a:prstGeom>
          <a:noFill/>
          <a:ln>
            <a:noFill/>
          </a:ln>
        </p:spPr>
      </p:pic>
      <p:sp>
        <p:nvSpPr>
          <p:cNvPr id="103" name="Google Shape;103;p2"/>
          <p:cNvSpPr txBox="1"/>
          <p:nvPr/>
        </p:nvSpPr>
        <p:spPr>
          <a:xfrm>
            <a:off x="476932" y="441806"/>
            <a:ext cx="110817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rgbClr val="008037"/>
                </a:solidFill>
                <a:latin typeface="Fira Sans"/>
                <a:ea typeface="Fira Sans"/>
                <a:cs typeface="Fira Sans"/>
                <a:sym typeface="Fira Sans"/>
              </a:rPr>
              <a:t>What is ROOTS? </a:t>
            </a:r>
            <a:endParaRPr/>
          </a:p>
        </p:txBody>
      </p:sp>
      <p:sp>
        <p:nvSpPr>
          <p:cNvPr id="104" name="Google Shape;104;p2"/>
          <p:cNvSpPr txBox="1"/>
          <p:nvPr/>
        </p:nvSpPr>
        <p:spPr>
          <a:xfrm>
            <a:off x="304800" y="1625570"/>
            <a:ext cx="1163052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Fira Sans"/>
                <a:ea typeface="Fira Sans"/>
                <a:cs typeface="Fira Sans"/>
                <a:sym typeface="Fira Sans"/>
              </a:rPr>
              <a:t>ROOTS is a collaboration of four Horizon 2020 projects in the field of biowaste valorization</a:t>
            </a:r>
            <a:endParaRPr/>
          </a:p>
          <a:p>
            <a:pPr indent="0" lvl="0" marL="0" marR="0" rtl="0" algn="l">
              <a:spcBef>
                <a:spcPts val="0"/>
              </a:spcBef>
              <a:spcAft>
                <a:spcPts val="0"/>
              </a:spcAft>
              <a:buNone/>
            </a:pPr>
            <a:r>
              <a:t/>
            </a:r>
            <a:endParaRPr b="1" sz="24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2400">
                <a:solidFill>
                  <a:schemeClr val="dk1"/>
                </a:solidFill>
                <a:latin typeface="Fira Sans"/>
                <a:ea typeface="Fira Sans"/>
                <a:cs typeface="Fira Sans"/>
                <a:sym typeface="Fira Sans"/>
              </a:rPr>
              <a:t>The aim is to promote innovative solutions for the European Circular Economy and identifying the regulatory barriers  that are still blocking a more sustainable future </a:t>
            </a:r>
            <a:endParaRPr sz="2400">
              <a:solidFill>
                <a:schemeClr val="dk1"/>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hand holding a small plant&#10;&#10;Description automatically generated with low confidence" id="110" name="Google Shape;110;p3"/>
          <p:cNvPicPr preferRelativeResize="0"/>
          <p:nvPr/>
        </p:nvPicPr>
        <p:blipFill rotWithShape="1">
          <a:blip r:embed="rId3">
            <a:alphaModFix amt="20000"/>
          </a:blip>
          <a:srcRect b="26192" l="0" r="0" t="34017"/>
          <a:stretch/>
        </p:blipFill>
        <p:spPr>
          <a:xfrm>
            <a:off x="20" y="1282"/>
            <a:ext cx="12191980" cy="6856718"/>
          </a:xfrm>
          <a:prstGeom prst="rect">
            <a:avLst/>
          </a:prstGeom>
          <a:noFill/>
          <a:ln>
            <a:noFill/>
          </a:ln>
        </p:spPr>
      </p:pic>
      <p:sp>
        <p:nvSpPr>
          <p:cNvPr id="111" name="Google Shape;111;p3"/>
          <p:cNvSpPr txBox="1"/>
          <p:nvPr/>
        </p:nvSpPr>
        <p:spPr>
          <a:xfrm>
            <a:off x="476932" y="441806"/>
            <a:ext cx="11081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8037"/>
                </a:solidFill>
                <a:latin typeface="Fira Sans"/>
                <a:ea typeface="Fira Sans"/>
                <a:cs typeface="Fira Sans"/>
                <a:sym typeface="Fira Sans"/>
              </a:rPr>
              <a:t>What are the projects doing? </a:t>
            </a:r>
            <a:endParaRPr/>
          </a:p>
        </p:txBody>
      </p:sp>
      <p:pic>
        <p:nvPicPr>
          <p:cNvPr descr="A picture containing logo&#10;&#10;Description automatically generated" id="112" name="Google Shape;112;p3"/>
          <p:cNvPicPr preferRelativeResize="0"/>
          <p:nvPr/>
        </p:nvPicPr>
        <p:blipFill rotWithShape="1">
          <a:blip r:embed="rId4">
            <a:alphaModFix/>
          </a:blip>
          <a:srcRect b="0" l="0" r="0" t="0"/>
          <a:stretch/>
        </p:blipFill>
        <p:spPr>
          <a:xfrm>
            <a:off x="895198" y="5594494"/>
            <a:ext cx="2169289" cy="821700"/>
          </a:xfrm>
          <a:prstGeom prst="rect">
            <a:avLst/>
          </a:prstGeom>
          <a:noFill/>
          <a:ln>
            <a:noFill/>
          </a:ln>
        </p:spPr>
      </p:pic>
      <p:pic>
        <p:nvPicPr>
          <p:cNvPr descr="Logo&#10;&#10;Description automatically generated" id="113" name="Google Shape;113;p3"/>
          <p:cNvPicPr preferRelativeResize="0"/>
          <p:nvPr/>
        </p:nvPicPr>
        <p:blipFill rotWithShape="1">
          <a:blip r:embed="rId5">
            <a:alphaModFix/>
          </a:blip>
          <a:srcRect b="0" l="0" r="0" t="0"/>
          <a:stretch/>
        </p:blipFill>
        <p:spPr>
          <a:xfrm>
            <a:off x="9449468" y="5274426"/>
            <a:ext cx="1938774" cy="1461836"/>
          </a:xfrm>
          <a:prstGeom prst="rect">
            <a:avLst/>
          </a:prstGeom>
          <a:noFill/>
          <a:ln>
            <a:noFill/>
          </a:ln>
        </p:spPr>
      </p:pic>
      <p:pic>
        <p:nvPicPr>
          <p:cNvPr descr="Text&#10;&#10;Description automatically generated" id="114" name="Google Shape;114;p3"/>
          <p:cNvPicPr preferRelativeResize="0"/>
          <p:nvPr/>
        </p:nvPicPr>
        <p:blipFill rotWithShape="1">
          <a:blip r:embed="rId6">
            <a:alphaModFix/>
          </a:blip>
          <a:srcRect b="0" l="0" r="0" t="0"/>
          <a:stretch/>
        </p:blipFill>
        <p:spPr>
          <a:xfrm>
            <a:off x="6560885" y="5761829"/>
            <a:ext cx="2435152" cy="487030"/>
          </a:xfrm>
          <a:prstGeom prst="rect">
            <a:avLst/>
          </a:prstGeom>
          <a:noFill/>
          <a:ln>
            <a:noFill/>
          </a:ln>
        </p:spPr>
      </p:pic>
      <p:pic>
        <p:nvPicPr>
          <p:cNvPr descr="Shape&#10;&#10;Description automatically generated with medium confidence" id="115" name="Google Shape;115;p3"/>
          <p:cNvPicPr preferRelativeResize="0"/>
          <p:nvPr/>
        </p:nvPicPr>
        <p:blipFill rotWithShape="1">
          <a:blip r:embed="rId7">
            <a:alphaModFix/>
          </a:blip>
          <a:srcRect b="0" l="0" r="0" t="0"/>
          <a:stretch/>
        </p:blipFill>
        <p:spPr>
          <a:xfrm>
            <a:off x="3595110" y="5435518"/>
            <a:ext cx="2435152" cy="1139652"/>
          </a:xfrm>
          <a:prstGeom prst="rect">
            <a:avLst/>
          </a:prstGeom>
          <a:noFill/>
          <a:ln>
            <a:noFill/>
          </a:ln>
        </p:spPr>
      </p:pic>
      <p:sp>
        <p:nvSpPr>
          <p:cNvPr id="116" name="Google Shape;116;p3"/>
          <p:cNvSpPr txBox="1"/>
          <p:nvPr/>
        </p:nvSpPr>
        <p:spPr>
          <a:xfrm>
            <a:off x="476932" y="1859340"/>
            <a:ext cx="1163052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Fira Sans"/>
                <a:ea typeface="Fira Sans"/>
                <a:cs typeface="Fira Sans"/>
                <a:sym typeface="Fira Sans"/>
              </a:rPr>
              <a:t>The projects are piloting new solutions to transform urban biowaste and wastewater into valuable products like </a:t>
            </a:r>
            <a:r>
              <a:rPr b="1" lang="en-US" sz="3200">
                <a:solidFill>
                  <a:srgbClr val="008037"/>
                </a:solidFill>
                <a:latin typeface="Fira Sans"/>
                <a:ea typeface="Fira Sans"/>
                <a:cs typeface="Fira Sans"/>
                <a:sym typeface="Fira Sans"/>
              </a:rPr>
              <a:t>feed</a:t>
            </a:r>
            <a:r>
              <a:rPr b="1" lang="en-US" sz="3200">
                <a:solidFill>
                  <a:schemeClr val="dk1"/>
                </a:solidFill>
                <a:latin typeface="Fira Sans"/>
                <a:ea typeface="Fira Sans"/>
                <a:cs typeface="Fira Sans"/>
                <a:sym typeface="Fira Sans"/>
              </a:rPr>
              <a:t>, </a:t>
            </a:r>
            <a:r>
              <a:rPr b="1" lang="en-US" sz="3200">
                <a:solidFill>
                  <a:srgbClr val="008037"/>
                </a:solidFill>
                <a:latin typeface="Fira Sans"/>
                <a:ea typeface="Fira Sans"/>
                <a:cs typeface="Fira Sans"/>
                <a:sym typeface="Fira Sans"/>
              </a:rPr>
              <a:t>fertilizers</a:t>
            </a:r>
            <a:r>
              <a:rPr b="1" lang="en-US" sz="3200">
                <a:solidFill>
                  <a:schemeClr val="dk1"/>
                </a:solidFill>
                <a:latin typeface="Fira Sans"/>
                <a:ea typeface="Fira Sans"/>
                <a:cs typeface="Fira Sans"/>
                <a:sym typeface="Fira Sans"/>
              </a:rPr>
              <a:t>, </a:t>
            </a:r>
            <a:r>
              <a:rPr b="1" lang="en-US" sz="3200">
                <a:solidFill>
                  <a:srgbClr val="008037"/>
                </a:solidFill>
                <a:latin typeface="Fira Sans"/>
                <a:ea typeface="Fira Sans"/>
                <a:cs typeface="Fira Sans"/>
                <a:sym typeface="Fira Sans"/>
              </a:rPr>
              <a:t>bioplastics</a:t>
            </a:r>
            <a:r>
              <a:rPr b="1" lang="en-US" sz="3200">
                <a:solidFill>
                  <a:schemeClr val="dk1"/>
                </a:solidFill>
                <a:latin typeface="Fira Sans"/>
                <a:ea typeface="Fira Sans"/>
                <a:cs typeface="Fira Sans"/>
                <a:sym typeface="Fira Sans"/>
              </a:rPr>
              <a:t>, </a:t>
            </a:r>
            <a:r>
              <a:rPr b="1" lang="en-US" sz="3200">
                <a:solidFill>
                  <a:srgbClr val="008037"/>
                </a:solidFill>
                <a:latin typeface="Fira Sans"/>
                <a:ea typeface="Fira Sans"/>
                <a:cs typeface="Fira Sans"/>
                <a:sym typeface="Fira Sans"/>
              </a:rPr>
              <a:t>biopesticides</a:t>
            </a:r>
            <a:r>
              <a:rPr b="1" lang="en-US" sz="3200">
                <a:solidFill>
                  <a:schemeClr val="dk1"/>
                </a:solidFill>
                <a:latin typeface="Fira Sans"/>
                <a:ea typeface="Fira Sans"/>
                <a:cs typeface="Fira Sans"/>
                <a:sym typeface="Fira Sans"/>
              </a:rPr>
              <a:t>, </a:t>
            </a:r>
            <a:r>
              <a:rPr b="1" lang="en-US" sz="3200">
                <a:solidFill>
                  <a:srgbClr val="008037"/>
                </a:solidFill>
                <a:latin typeface="Fira Sans"/>
                <a:ea typeface="Fira Sans"/>
                <a:cs typeface="Fira Sans"/>
                <a:sym typeface="Fira Sans"/>
              </a:rPr>
              <a:t>proteins</a:t>
            </a:r>
            <a:r>
              <a:rPr b="1" lang="en-US" sz="3200">
                <a:solidFill>
                  <a:schemeClr val="dk1"/>
                </a:solidFill>
                <a:latin typeface="Fira Sans"/>
                <a:ea typeface="Fira Sans"/>
                <a:cs typeface="Fira Sans"/>
                <a:sym typeface="Fira Sans"/>
              </a:rPr>
              <a:t> and </a:t>
            </a:r>
            <a:r>
              <a:rPr b="1" lang="en-US" sz="3200">
                <a:solidFill>
                  <a:srgbClr val="008037"/>
                </a:solidFill>
                <a:latin typeface="Fira Sans"/>
                <a:ea typeface="Fira Sans"/>
                <a:cs typeface="Fira Sans"/>
                <a:sym typeface="Fira Sans"/>
              </a:rPr>
              <a:t>bioethanol</a:t>
            </a:r>
            <a:r>
              <a:rPr b="1" lang="en-US" sz="3200">
                <a:solidFill>
                  <a:schemeClr val="dk1"/>
                </a:solidFill>
                <a:latin typeface="Fira Sans"/>
                <a:ea typeface="Fira Sans"/>
                <a:cs typeface="Fira Sans"/>
                <a:sym typeface="Fira Sans"/>
              </a:rPr>
              <a:t>.</a:t>
            </a:r>
            <a:endParaRPr sz="3200">
              <a:solidFill>
                <a:schemeClr val="dk1"/>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4"/>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hand holding a small plant&#10;&#10;Description automatically generated with low confidence" id="122" name="Google Shape;122;p4"/>
          <p:cNvPicPr preferRelativeResize="0"/>
          <p:nvPr/>
        </p:nvPicPr>
        <p:blipFill rotWithShape="1">
          <a:blip r:embed="rId3">
            <a:alphaModFix amt="20000"/>
          </a:blip>
          <a:srcRect b="26192" l="0" r="0" t="34017"/>
          <a:stretch/>
        </p:blipFill>
        <p:spPr>
          <a:xfrm>
            <a:off x="20" y="1282"/>
            <a:ext cx="12191980" cy="6856718"/>
          </a:xfrm>
          <a:prstGeom prst="rect">
            <a:avLst/>
          </a:prstGeom>
          <a:noFill/>
          <a:ln>
            <a:noFill/>
          </a:ln>
        </p:spPr>
      </p:pic>
      <p:sp>
        <p:nvSpPr>
          <p:cNvPr id="123" name="Google Shape;123;p4"/>
          <p:cNvSpPr txBox="1"/>
          <p:nvPr/>
        </p:nvSpPr>
        <p:spPr>
          <a:xfrm>
            <a:off x="476932" y="441806"/>
            <a:ext cx="11081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8037"/>
                </a:solidFill>
                <a:latin typeface="Fira Sans"/>
                <a:ea typeface="Fira Sans"/>
                <a:cs typeface="Fira Sans"/>
                <a:sym typeface="Fira Sans"/>
              </a:rPr>
              <a:t>Recommendation #1  </a:t>
            </a:r>
            <a:endParaRPr/>
          </a:p>
        </p:txBody>
      </p:sp>
      <p:pic>
        <p:nvPicPr>
          <p:cNvPr descr="A picture containing logo&#10;&#10;Description automatically generated" id="124" name="Google Shape;124;p4"/>
          <p:cNvPicPr preferRelativeResize="0"/>
          <p:nvPr/>
        </p:nvPicPr>
        <p:blipFill rotWithShape="1">
          <a:blip r:embed="rId4">
            <a:alphaModFix/>
          </a:blip>
          <a:srcRect b="0" l="0" r="0" t="0"/>
          <a:stretch/>
        </p:blipFill>
        <p:spPr>
          <a:xfrm>
            <a:off x="895198" y="5594494"/>
            <a:ext cx="2169289" cy="821700"/>
          </a:xfrm>
          <a:prstGeom prst="rect">
            <a:avLst/>
          </a:prstGeom>
          <a:noFill/>
          <a:ln>
            <a:noFill/>
          </a:ln>
        </p:spPr>
      </p:pic>
      <p:pic>
        <p:nvPicPr>
          <p:cNvPr descr="Logo&#10;&#10;Description automatically generated" id="125" name="Google Shape;125;p4"/>
          <p:cNvPicPr preferRelativeResize="0"/>
          <p:nvPr/>
        </p:nvPicPr>
        <p:blipFill rotWithShape="1">
          <a:blip r:embed="rId5">
            <a:alphaModFix/>
          </a:blip>
          <a:srcRect b="0" l="0" r="0" t="0"/>
          <a:stretch/>
        </p:blipFill>
        <p:spPr>
          <a:xfrm>
            <a:off x="9449468" y="5274426"/>
            <a:ext cx="1938774" cy="1461836"/>
          </a:xfrm>
          <a:prstGeom prst="rect">
            <a:avLst/>
          </a:prstGeom>
          <a:noFill/>
          <a:ln>
            <a:noFill/>
          </a:ln>
        </p:spPr>
      </p:pic>
      <p:pic>
        <p:nvPicPr>
          <p:cNvPr descr="Text&#10;&#10;Description automatically generated" id="126" name="Google Shape;126;p4"/>
          <p:cNvPicPr preferRelativeResize="0"/>
          <p:nvPr/>
        </p:nvPicPr>
        <p:blipFill rotWithShape="1">
          <a:blip r:embed="rId6">
            <a:alphaModFix/>
          </a:blip>
          <a:srcRect b="0" l="0" r="0" t="0"/>
          <a:stretch/>
        </p:blipFill>
        <p:spPr>
          <a:xfrm>
            <a:off x="6560885" y="5761829"/>
            <a:ext cx="2435152" cy="487030"/>
          </a:xfrm>
          <a:prstGeom prst="rect">
            <a:avLst/>
          </a:prstGeom>
          <a:noFill/>
          <a:ln>
            <a:noFill/>
          </a:ln>
        </p:spPr>
      </p:pic>
      <p:pic>
        <p:nvPicPr>
          <p:cNvPr descr="Shape&#10;&#10;Description automatically generated with medium confidence" id="127" name="Google Shape;127;p4"/>
          <p:cNvPicPr preferRelativeResize="0"/>
          <p:nvPr/>
        </p:nvPicPr>
        <p:blipFill rotWithShape="1">
          <a:blip r:embed="rId7">
            <a:alphaModFix/>
          </a:blip>
          <a:srcRect b="0" l="0" r="0" t="0"/>
          <a:stretch/>
        </p:blipFill>
        <p:spPr>
          <a:xfrm>
            <a:off x="3595110" y="5435518"/>
            <a:ext cx="2435152" cy="1139652"/>
          </a:xfrm>
          <a:prstGeom prst="rect">
            <a:avLst/>
          </a:prstGeom>
          <a:noFill/>
          <a:ln>
            <a:noFill/>
          </a:ln>
        </p:spPr>
      </p:pic>
      <p:sp>
        <p:nvSpPr>
          <p:cNvPr id="128" name="Google Shape;128;p4"/>
          <p:cNvSpPr txBox="1"/>
          <p:nvPr/>
        </p:nvSpPr>
        <p:spPr>
          <a:xfrm>
            <a:off x="280737" y="1653608"/>
            <a:ext cx="11630400" cy="35709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a:solidFill>
                  <a:srgbClr val="008037"/>
                </a:solidFill>
                <a:latin typeface="Fira Sans"/>
                <a:ea typeface="Fira Sans"/>
                <a:cs typeface="Fira Sans"/>
                <a:sym typeface="Fira Sans"/>
              </a:rPr>
              <a:t>Recycling targets and treatment plants</a:t>
            </a:r>
            <a:endParaRPr b="1" sz="2000">
              <a:solidFill>
                <a:srgbClr val="008037"/>
              </a:solidFill>
              <a:latin typeface="Fira Sans"/>
              <a:ea typeface="Fira Sans"/>
              <a:cs typeface="Fira Sans"/>
              <a:sym typeface="Fira Sans"/>
            </a:endParaRPr>
          </a:p>
          <a:p>
            <a:pPr indent="0" lvl="0" marL="0" marR="0" rtl="0" algn="just">
              <a:lnSpc>
                <a:spcPct val="115000"/>
              </a:lnSpc>
              <a:spcBef>
                <a:spcPts val="600"/>
              </a:spcBef>
              <a:spcAft>
                <a:spcPts val="0"/>
              </a:spcAft>
              <a:buNone/>
            </a:pPr>
            <a:r>
              <a:rPr lang="en-US" sz="2000">
                <a:solidFill>
                  <a:schemeClr val="dk1"/>
                </a:solidFill>
                <a:latin typeface="Fira Sans"/>
                <a:ea typeface="Fira Sans"/>
                <a:cs typeface="Fira Sans"/>
                <a:sym typeface="Fira Sans"/>
              </a:rPr>
              <a:t>Despite separate collection of bio-waste being mandatory from January 2024, , there is no specific recycling target for bio-waste at EU level (available for Municipal waste). There is no reward mechanism for the collection and recycling of materials that could be treated in bio-refineries and fully valorised. </a:t>
            </a:r>
            <a:endParaRPr sz="2000">
              <a:solidFill>
                <a:schemeClr val="dk1"/>
              </a:solidFill>
              <a:latin typeface="Fira Sans"/>
              <a:ea typeface="Fira Sans"/>
              <a:cs typeface="Fira Sans"/>
              <a:sym typeface="Fira Sans"/>
            </a:endParaRPr>
          </a:p>
          <a:p>
            <a:pPr indent="0" lvl="0" marL="0" marR="0" rtl="0" algn="just">
              <a:lnSpc>
                <a:spcPct val="115000"/>
              </a:lnSpc>
              <a:spcBef>
                <a:spcPts val="600"/>
              </a:spcBef>
              <a:spcAft>
                <a:spcPts val="0"/>
              </a:spcAft>
              <a:buNone/>
            </a:pPr>
            <a:r>
              <a:rPr b="1" lang="en-US" sz="2000">
                <a:solidFill>
                  <a:schemeClr val="dk1"/>
                </a:solidFill>
                <a:latin typeface="Fira Sans"/>
                <a:ea typeface="Fira Sans"/>
                <a:cs typeface="Fira Sans"/>
                <a:sym typeface="Fira Sans"/>
              </a:rPr>
              <a:t>Recommendation</a:t>
            </a:r>
            <a:r>
              <a:rPr lang="en-US" sz="2000">
                <a:solidFill>
                  <a:schemeClr val="dk1"/>
                </a:solidFill>
                <a:latin typeface="Fira Sans"/>
                <a:ea typeface="Fira Sans"/>
                <a:cs typeface="Fira Sans"/>
                <a:sym typeface="Fira Sans"/>
              </a:rPr>
              <a:t>: Set recycling targets for bio-waste and efficient collection schemes. Develop new support mechanisms for the new biowaste treatment plants enabling the production of clean compost, bioenergy and new low impact biobased products.</a:t>
            </a:r>
            <a:endParaRPr sz="20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5"/>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hand holding a small plant&#10;&#10;Description automatically generated with low confidence" id="134" name="Google Shape;134;p5"/>
          <p:cNvPicPr preferRelativeResize="0"/>
          <p:nvPr/>
        </p:nvPicPr>
        <p:blipFill rotWithShape="1">
          <a:blip r:embed="rId3">
            <a:alphaModFix amt="20000"/>
          </a:blip>
          <a:srcRect b="26192" l="0" r="0" t="34017"/>
          <a:stretch/>
        </p:blipFill>
        <p:spPr>
          <a:xfrm>
            <a:off x="20" y="1282"/>
            <a:ext cx="12191980" cy="6856718"/>
          </a:xfrm>
          <a:prstGeom prst="rect">
            <a:avLst/>
          </a:prstGeom>
          <a:noFill/>
          <a:ln>
            <a:noFill/>
          </a:ln>
        </p:spPr>
      </p:pic>
      <p:sp>
        <p:nvSpPr>
          <p:cNvPr id="135" name="Google Shape;135;p5"/>
          <p:cNvSpPr txBox="1"/>
          <p:nvPr/>
        </p:nvSpPr>
        <p:spPr>
          <a:xfrm>
            <a:off x="476932" y="441806"/>
            <a:ext cx="11081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8037"/>
                </a:solidFill>
                <a:latin typeface="Fira Sans"/>
                <a:ea typeface="Fira Sans"/>
                <a:cs typeface="Fira Sans"/>
                <a:sym typeface="Fira Sans"/>
              </a:rPr>
              <a:t>Recommendation #2  </a:t>
            </a:r>
            <a:endParaRPr/>
          </a:p>
        </p:txBody>
      </p:sp>
      <p:pic>
        <p:nvPicPr>
          <p:cNvPr descr="A picture containing logo&#10;&#10;Description automatically generated" id="136" name="Google Shape;136;p5"/>
          <p:cNvPicPr preferRelativeResize="0"/>
          <p:nvPr/>
        </p:nvPicPr>
        <p:blipFill rotWithShape="1">
          <a:blip r:embed="rId4">
            <a:alphaModFix/>
          </a:blip>
          <a:srcRect b="0" l="0" r="0" t="0"/>
          <a:stretch/>
        </p:blipFill>
        <p:spPr>
          <a:xfrm>
            <a:off x="895198" y="5594494"/>
            <a:ext cx="2169289" cy="821700"/>
          </a:xfrm>
          <a:prstGeom prst="rect">
            <a:avLst/>
          </a:prstGeom>
          <a:noFill/>
          <a:ln>
            <a:noFill/>
          </a:ln>
        </p:spPr>
      </p:pic>
      <p:pic>
        <p:nvPicPr>
          <p:cNvPr descr="Logo&#10;&#10;Description automatically generated" id="137" name="Google Shape;137;p5"/>
          <p:cNvPicPr preferRelativeResize="0"/>
          <p:nvPr/>
        </p:nvPicPr>
        <p:blipFill rotWithShape="1">
          <a:blip r:embed="rId5">
            <a:alphaModFix/>
          </a:blip>
          <a:srcRect b="0" l="0" r="0" t="0"/>
          <a:stretch/>
        </p:blipFill>
        <p:spPr>
          <a:xfrm>
            <a:off x="9449468" y="5274426"/>
            <a:ext cx="1938774" cy="1461836"/>
          </a:xfrm>
          <a:prstGeom prst="rect">
            <a:avLst/>
          </a:prstGeom>
          <a:noFill/>
          <a:ln>
            <a:noFill/>
          </a:ln>
        </p:spPr>
      </p:pic>
      <p:pic>
        <p:nvPicPr>
          <p:cNvPr descr="Text&#10;&#10;Description automatically generated" id="138" name="Google Shape;138;p5"/>
          <p:cNvPicPr preferRelativeResize="0"/>
          <p:nvPr/>
        </p:nvPicPr>
        <p:blipFill rotWithShape="1">
          <a:blip r:embed="rId6">
            <a:alphaModFix/>
          </a:blip>
          <a:srcRect b="0" l="0" r="0" t="0"/>
          <a:stretch/>
        </p:blipFill>
        <p:spPr>
          <a:xfrm>
            <a:off x="6560885" y="5761829"/>
            <a:ext cx="2435152" cy="487030"/>
          </a:xfrm>
          <a:prstGeom prst="rect">
            <a:avLst/>
          </a:prstGeom>
          <a:noFill/>
          <a:ln>
            <a:noFill/>
          </a:ln>
        </p:spPr>
      </p:pic>
      <p:pic>
        <p:nvPicPr>
          <p:cNvPr descr="Shape&#10;&#10;Description automatically generated with medium confidence" id="139" name="Google Shape;139;p5"/>
          <p:cNvPicPr preferRelativeResize="0"/>
          <p:nvPr/>
        </p:nvPicPr>
        <p:blipFill rotWithShape="1">
          <a:blip r:embed="rId7">
            <a:alphaModFix/>
          </a:blip>
          <a:srcRect b="0" l="0" r="0" t="0"/>
          <a:stretch/>
        </p:blipFill>
        <p:spPr>
          <a:xfrm>
            <a:off x="3595110" y="5435518"/>
            <a:ext cx="2435152" cy="1139652"/>
          </a:xfrm>
          <a:prstGeom prst="rect">
            <a:avLst/>
          </a:prstGeom>
          <a:noFill/>
          <a:ln>
            <a:noFill/>
          </a:ln>
        </p:spPr>
      </p:pic>
      <p:sp>
        <p:nvSpPr>
          <p:cNvPr id="140" name="Google Shape;140;p5"/>
          <p:cNvSpPr txBox="1"/>
          <p:nvPr/>
        </p:nvSpPr>
        <p:spPr>
          <a:xfrm>
            <a:off x="280737" y="1653608"/>
            <a:ext cx="11630526" cy="321626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a:solidFill>
                  <a:srgbClr val="008037"/>
                </a:solidFill>
                <a:latin typeface="Fira Sans"/>
                <a:ea typeface="Fira Sans"/>
                <a:cs typeface="Fira Sans"/>
                <a:sym typeface="Fira Sans"/>
              </a:rPr>
              <a:t>Waste and by-products  </a:t>
            </a:r>
            <a:endParaRPr b="1" sz="2000">
              <a:solidFill>
                <a:srgbClr val="008037"/>
              </a:solidFill>
              <a:latin typeface="Fira Sans"/>
              <a:ea typeface="Fira Sans"/>
              <a:cs typeface="Fira Sans"/>
              <a:sym typeface="Fira Sans"/>
            </a:endParaRPr>
          </a:p>
          <a:p>
            <a:pPr indent="0" lvl="0" marL="0" marR="0" rtl="0" algn="just">
              <a:lnSpc>
                <a:spcPct val="115000"/>
              </a:lnSpc>
              <a:spcBef>
                <a:spcPts val="600"/>
              </a:spcBef>
              <a:spcAft>
                <a:spcPts val="0"/>
              </a:spcAft>
              <a:buNone/>
            </a:pPr>
            <a:r>
              <a:rPr lang="en-US" sz="2000">
                <a:solidFill>
                  <a:schemeClr val="dk1"/>
                </a:solidFill>
                <a:latin typeface="Fira Sans"/>
                <a:ea typeface="Fira Sans"/>
                <a:cs typeface="Fira Sans"/>
                <a:sym typeface="Fira Sans"/>
              </a:rPr>
              <a:t>There are overlaps and inconsistencies in the definitions of “by-products” and “waste” in the current legislation, specifically (Directive 2008/98/CE and Regulation 1069/2009). </a:t>
            </a:r>
            <a:endParaRPr sz="2000">
              <a:solidFill>
                <a:schemeClr val="dk1"/>
              </a:solidFill>
              <a:latin typeface="Fira Sans"/>
              <a:ea typeface="Fira Sans"/>
              <a:cs typeface="Fira Sans"/>
              <a:sym typeface="Fira Sans"/>
            </a:endParaRPr>
          </a:p>
          <a:p>
            <a:pPr indent="0" lvl="0" marL="0" marR="0" rtl="0" algn="just">
              <a:lnSpc>
                <a:spcPct val="115000"/>
              </a:lnSpc>
              <a:spcBef>
                <a:spcPts val="600"/>
              </a:spcBef>
              <a:spcAft>
                <a:spcPts val="0"/>
              </a:spcAft>
              <a:buNone/>
            </a:pPr>
            <a:r>
              <a:t/>
            </a:r>
            <a:endParaRPr b="1" sz="2000">
              <a:solidFill>
                <a:schemeClr val="dk1"/>
              </a:solidFill>
              <a:latin typeface="Fira Sans"/>
              <a:ea typeface="Fira Sans"/>
              <a:cs typeface="Fira Sans"/>
              <a:sym typeface="Fira Sans"/>
            </a:endParaRPr>
          </a:p>
          <a:p>
            <a:pPr indent="0" lvl="0" marL="0" marR="0" rtl="0" algn="just">
              <a:lnSpc>
                <a:spcPct val="115000"/>
              </a:lnSpc>
              <a:spcBef>
                <a:spcPts val="0"/>
              </a:spcBef>
              <a:spcAft>
                <a:spcPts val="0"/>
              </a:spcAft>
              <a:buNone/>
            </a:pPr>
            <a:r>
              <a:rPr b="1" lang="en-US" sz="2000">
                <a:solidFill>
                  <a:schemeClr val="dk1"/>
                </a:solidFill>
                <a:latin typeface="Fira Sans"/>
                <a:ea typeface="Fira Sans"/>
                <a:cs typeface="Fira Sans"/>
                <a:sym typeface="Fira Sans"/>
              </a:rPr>
              <a:t>Recommendation</a:t>
            </a:r>
            <a:r>
              <a:rPr lang="en-US" sz="2000">
                <a:solidFill>
                  <a:schemeClr val="dk1"/>
                </a:solidFill>
                <a:latin typeface="Fira Sans"/>
                <a:ea typeface="Fira Sans"/>
                <a:cs typeface="Fira Sans"/>
                <a:sym typeface="Fira Sans"/>
              </a:rPr>
              <a:t>: Products coming from biowaste should have more specific regulation/standardisation allowing for multiple re-use, aligned with the principles of the Circular Economy. This should help to clarify and simplify the whole framework.</a:t>
            </a:r>
            <a:r>
              <a:rPr lang="en-US" sz="2000">
                <a:solidFill>
                  <a:schemeClr val="dk1"/>
                </a:solidFill>
                <a:latin typeface="Calibri"/>
                <a:ea typeface="Calibri"/>
                <a:cs typeface="Calibri"/>
                <a:sym typeface="Calibri"/>
              </a:rPr>
              <a:t> </a:t>
            </a:r>
            <a:endParaRPr sz="20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6"/>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hand holding a small plant&#10;&#10;Description automatically generated with low confidence" id="146" name="Google Shape;146;p6"/>
          <p:cNvPicPr preferRelativeResize="0"/>
          <p:nvPr/>
        </p:nvPicPr>
        <p:blipFill rotWithShape="1">
          <a:blip r:embed="rId3">
            <a:alphaModFix amt="20000"/>
          </a:blip>
          <a:srcRect b="26192" l="0" r="0" t="34017"/>
          <a:stretch/>
        </p:blipFill>
        <p:spPr>
          <a:xfrm>
            <a:off x="20" y="1282"/>
            <a:ext cx="12191980" cy="6856718"/>
          </a:xfrm>
          <a:prstGeom prst="rect">
            <a:avLst/>
          </a:prstGeom>
          <a:noFill/>
          <a:ln>
            <a:noFill/>
          </a:ln>
        </p:spPr>
      </p:pic>
      <p:sp>
        <p:nvSpPr>
          <p:cNvPr id="147" name="Google Shape;147;p6"/>
          <p:cNvSpPr txBox="1"/>
          <p:nvPr/>
        </p:nvSpPr>
        <p:spPr>
          <a:xfrm>
            <a:off x="476932" y="441806"/>
            <a:ext cx="11081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8037"/>
                </a:solidFill>
                <a:latin typeface="Fira Sans"/>
                <a:ea typeface="Fira Sans"/>
                <a:cs typeface="Fira Sans"/>
                <a:sym typeface="Fira Sans"/>
              </a:rPr>
              <a:t>Recommendation #3  </a:t>
            </a:r>
            <a:endParaRPr/>
          </a:p>
        </p:txBody>
      </p:sp>
      <p:pic>
        <p:nvPicPr>
          <p:cNvPr descr="A picture containing logo&#10;&#10;Description automatically generated" id="148" name="Google Shape;148;p6"/>
          <p:cNvPicPr preferRelativeResize="0"/>
          <p:nvPr/>
        </p:nvPicPr>
        <p:blipFill rotWithShape="1">
          <a:blip r:embed="rId4">
            <a:alphaModFix/>
          </a:blip>
          <a:srcRect b="0" l="0" r="0" t="0"/>
          <a:stretch/>
        </p:blipFill>
        <p:spPr>
          <a:xfrm>
            <a:off x="895198" y="5594494"/>
            <a:ext cx="2169289" cy="821700"/>
          </a:xfrm>
          <a:prstGeom prst="rect">
            <a:avLst/>
          </a:prstGeom>
          <a:noFill/>
          <a:ln>
            <a:noFill/>
          </a:ln>
        </p:spPr>
      </p:pic>
      <p:pic>
        <p:nvPicPr>
          <p:cNvPr descr="Logo&#10;&#10;Description automatically generated" id="149" name="Google Shape;149;p6"/>
          <p:cNvPicPr preferRelativeResize="0"/>
          <p:nvPr/>
        </p:nvPicPr>
        <p:blipFill rotWithShape="1">
          <a:blip r:embed="rId5">
            <a:alphaModFix/>
          </a:blip>
          <a:srcRect b="0" l="0" r="0" t="0"/>
          <a:stretch/>
        </p:blipFill>
        <p:spPr>
          <a:xfrm>
            <a:off x="9449468" y="5274426"/>
            <a:ext cx="1938774" cy="1461836"/>
          </a:xfrm>
          <a:prstGeom prst="rect">
            <a:avLst/>
          </a:prstGeom>
          <a:noFill/>
          <a:ln>
            <a:noFill/>
          </a:ln>
        </p:spPr>
      </p:pic>
      <p:pic>
        <p:nvPicPr>
          <p:cNvPr descr="Text&#10;&#10;Description automatically generated" id="150" name="Google Shape;150;p6"/>
          <p:cNvPicPr preferRelativeResize="0"/>
          <p:nvPr/>
        </p:nvPicPr>
        <p:blipFill rotWithShape="1">
          <a:blip r:embed="rId6">
            <a:alphaModFix/>
          </a:blip>
          <a:srcRect b="0" l="0" r="0" t="0"/>
          <a:stretch/>
        </p:blipFill>
        <p:spPr>
          <a:xfrm>
            <a:off x="6560885" y="5761829"/>
            <a:ext cx="2435152" cy="487030"/>
          </a:xfrm>
          <a:prstGeom prst="rect">
            <a:avLst/>
          </a:prstGeom>
          <a:noFill/>
          <a:ln>
            <a:noFill/>
          </a:ln>
        </p:spPr>
      </p:pic>
      <p:pic>
        <p:nvPicPr>
          <p:cNvPr descr="Shape&#10;&#10;Description automatically generated with medium confidence" id="151" name="Google Shape;151;p6"/>
          <p:cNvPicPr preferRelativeResize="0"/>
          <p:nvPr/>
        </p:nvPicPr>
        <p:blipFill rotWithShape="1">
          <a:blip r:embed="rId7">
            <a:alphaModFix/>
          </a:blip>
          <a:srcRect b="0" l="0" r="0" t="0"/>
          <a:stretch/>
        </p:blipFill>
        <p:spPr>
          <a:xfrm>
            <a:off x="3595110" y="5435518"/>
            <a:ext cx="2435152" cy="1139652"/>
          </a:xfrm>
          <a:prstGeom prst="rect">
            <a:avLst/>
          </a:prstGeom>
          <a:noFill/>
          <a:ln>
            <a:noFill/>
          </a:ln>
        </p:spPr>
      </p:pic>
      <p:sp>
        <p:nvSpPr>
          <p:cNvPr id="152" name="Google Shape;152;p6"/>
          <p:cNvSpPr txBox="1"/>
          <p:nvPr/>
        </p:nvSpPr>
        <p:spPr>
          <a:xfrm>
            <a:off x="280737" y="1653608"/>
            <a:ext cx="11630526" cy="329320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a:solidFill>
                  <a:srgbClr val="008037"/>
                </a:solidFill>
                <a:latin typeface="Fira Sans"/>
                <a:ea typeface="Fira Sans"/>
                <a:cs typeface="Fira Sans"/>
                <a:sym typeface="Fira Sans"/>
              </a:rPr>
              <a:t>Biopesticides</a:t>
            </a:r>
            <a:endParaRPr/>
          </a:p>
          <a:p>
            <a:pPr indent="0" lvl="0" marL="0" marR="0" rtl="0" algn="just">
              <a:lnSpc>
                <a:spcPct val="115000"/>
              </a:lnSpc>
              <a:spcBef>
                <a:spcPts val="600"/>
              </a:spcBef>
              <a:spcAft>
                <a:spcPts val="0"/>
              </a:spcAft>
              <a:buNone/>
            </a:pPr>
            <a:r>
              <a:rPr lang="en-US" sz="2000">
                <a:solidFill>
                  <a:schemeClr val="dk1"/>
                </a:solidFill>
                <a:latin typeface="Fira Sans"/>
                <a:ea typeface="Fira Sans"/>
                <a:cs typeface="Fira Sans"/>
                <a:sym typeface="Fira Sans"/>
              </a:rPr>
              <a:t>Biopesticides are also defined as “low risk” plant protection products, according to Regulation 1107/2009 they are defined as: “not containing substances of concern, being sufficiently active, and not causing unnecessary pain and suffering to vertebrates to be controlled”. However, they face the same barriers as chemical pesticides. This implies that even products completely renewable, biodegradable, coming from low impact technologies cannot be used.</a:t>
            </a:r>
            <a:endParaRPr sz="2000">
              <a:solidFill>
                <a:schemeClr val="dk1"/>
              </a:solidFill>
              <a:latin typeface="Fira Sans"/>
              <a:ea typeface="Fira Sans"/>
              <a:cs typeface="Fira Sans"/>
              <a:sym typeface="Fira Sans"/>
            </a:endParaRPr>
          </a:p>
          <a:p>
            <a:pPr indent="0" lvl="0" marL="0" marR="0" rtl="0" algn="l">
              <a:spcBef>
                <a:spcPts val="600"/>
              </a:spcBef>
              <a:spcAft>
                <a:spcPts val="0"/>
              </a:spcAft>
              <a:buNone/>
            </a:pPr>
            <a:r>
              <a:t/>
            </a:r>
            <a:endParaRPr b="1" sz="2000">
              <a:solidFill>
                <a:schemeClr val="dk1"/>
              </a:solidFill>
              <a:latin typeface="Fira Sans"/>
              <a:ea typeface="Fira Sans"/>
              <a:cs typeface="Fira Sans"/>
              <a:sym typeface="Fira Sans"/>
            </a:endParaRPr>
          </a:p>
          <a:p>
            <a:pPr indent="0" lvl="0" marL="0" marR="0" rtl="0" algn="l">
              <a:spcBef>
                <a:spcPts val="0"/>
              </a:spcBef>
              <a:spcAft>
                <a:spcPts val="0"/>
              </a:spcAft>
              <a:buNone/>
            </a:pPr>
            <a:r>
              <a:rPr b="1" lang="en-US" sz="2000">
                <a:solidFill>
                  <a:schemeClr val="dk1"/>
                </a:solidFill>
                <a:latin typeface="Fira Sans"/>
                <a:ea typeface="Fira Sans"/>
                <a:cs typeface="Fira Sans"/>
                <a:sym typeface="Fira Sans"/>
              </a:rPr>
              <a:t>Recommendation</a:t>
            </a:r>
            <a:r>
              <a:rPr lang="en-US" sz="2000">
                <a:solidFill>
                  <a:schemeClr val="dk1"/>
                </a:solidFill>
                <a:latin typeface="Fira Sans"/>
                <a:ea typeface="Fira Sans"/>
                <a:cs typeface="Fira Sans"/>
                <a:sym typeface="Fira Sans"/>
              </a:rPr>
              <a:t>: The EU should create a simplified regulatory framework allowing for an easier commercialisation of biopesticides, characterised by biodegradability and of 100% vegetable source. </a:t>
            </a:r>
            <a:endParaRPr sz="2000">
              <a:solidFill>
                <a:schemeClr val="dk1"/>
              </a:solidFill>
              <a:latin typeface="Fira Sans"/>
              <a:ea typeface="Fira Sans"/>
              <a:cs typeface="Fira Sans"/>
              <a:sym typeface="Fir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7"/>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hand holding a small plant&#10;&#10;Description automatically generated with low confidence" id="158" name="Google Shape;158;p7"/>
          <p:cNvPicPr preferRelativeResize="0"/>
          <p:nvPr/>
        </p:nvPicPr>
        <p:blipFill rotWithShape="1">
          <a:blip r:embed="rId3">
            <a:alphaModFix amt="20000"/>
          </a:blip>
          <a:srcRect b="26192" l="0" r="0" t="34017"/>
          <a:stretch/>
        </p:blipFill>
        <p:spPr>
          <a:xfrm>
            <a:off x="20" y="1282"/>
            <a:ext cx="12191980" cy="6856718"/>
          </a:xfrm>
          <a:prstGeom prst="rect">
            <a:avLst/>
          </a:prstGeom>
          <a:noFill/>
          <a:ln>
            <a:noFill/>
          </a:ln>
        </p:spPr>
      </p:pic>
      <p:sp>
        <p:nvSpPr>
          <p:cNvPr id="159" name="Google Shape;159;p7"/>
          <p:cNvSpPr txBox="1"/>
          <p:nvPr/>
        </p:nvSpPr>
        <p:spPr>
          <a:xfrm>
            <a:off x="476932" y="441806"/>
            <a:ext cx="110817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8037"/>
                </a:solidFill>
                <a:latin typeface="Fira Sans"/>
                <a:ea typeface="Fira Sans"/>
                <a:cs typeface="Fira Sans"/>
                <a:sym typeface="Fira Sans"/>
              </a:rPr>
              <a:t>Recommendation #4  </a:t>
            </a:r>
            <a:endParaRPr/>
          </a:p>
        </p:txBody>
      </p:sp>
      <p:pic>
        <p:nvPicPr>
          <p:cNvPr descr="A picture containing logo&#10;&#10;Description automatically generated" id="160" name="Google Shape;160;p7"/>
          <p:cNvPicPr preferRelativeResize="0"/>
          <p:nvPr/>
        </p:nvPicPr>
        <p:blipFill rotWithShape="1">
          <a:blip r:embed="rId4">
            <a:alphaModFix/>
          </a:blip>
          <a:srcRect b="0" l="0" r="0" t="0"/>
          <a:stretch/>
        </p:blipFill>
        <p:spPr>
          <a:xfrm>
            <a:off x="895198" y="5594494"/>
            <a:ext cx="2169289" cy="821700"/>
          </a:xfrm>
          <a:prstGeom prst="rect">
            <a:avLst/>
          </a:prstGeom>
          <a:noFill/>
          <a:ln>
            <a:noFill/>
          </a:ln>
        </p:spPr>
      </p:pic>
      <p:pic>
        <p:nvPicPr>
          <p:cNvPr descr="Logo&#10;&#10;Description automatically generated" id="161" name="Google Shape;161;p7"/>
          <p:cNvPicPr preferRelativeResize="0"/>
          <p:nvPr/>
        </p:nvPicPr>
        <p:blipFill rotWithShape="1">
          <a:blip r:embed="rId5">
            <a:alphaModFix/>
          </a:blip>
          <a:srcRect b="0" l="0" r="0" t="0"/>
          <a:stretch/>
        </p:blipFill>
        <p:spPr>
          <a:xfrm>
            <a:off x="9449468" y="5274426"/>
            <a:ext cx="1938774" cy="1461836"/>
          </a:xfrm>
          <a:prstGeom prst="rect">
            <a:avLst/>
          </a:prstGeom>
          <a:noFill/>
          <a:ln>
            <a:noFill/>
          </a:ln>
        </p:spPr>
      </p:pic>
      <p:pic>
        <p:nvPicPr>
          <p:cNvPr descr="Text&#10;&#10;Description automatically generated" id="162" name="Google Shape;162;p7"/>
          <p:cNvPicPr preferRelativeResize="0"/>
          <p:nvPr/>
        </p:nvPicPr>
        <p:blipFill rotWithShape="1">
          <a:blip r:embed="rId6">
            <a:alphaModFix/>
          </a:blip>
          <a:srcRect b="0" l="0" r="0" t="0"/>
          <a:stretch/>
        </p:blipFill>
        <p:spPr>
          <a:xfrm>
            <a:off x="6560885" y="5761829"/>
            <a:ext cx="2435152" cy="487030"/>
          </a:xfrm>
          <a:prstGeom prst="rect">
            <a:avLst/>
          </a:prstGeom>
          <a:noFill/>
          <a:ln>
            <a:noFill/>
          </a:ln>
        </p:spPr>
      </p:pic>
      <p:pic>
        <p:nvPicPr>
          <p:cNvPr descr="Shape&#10;&#10;Description automatically generated with medium confidence" id="163" name="Google Shape;163;p7"/>
          <p:cNvPicPr preferRelativeResize="0"/>
          <p:nvPr/>
        </p:nvPicPr>
        <p:blipFill rotWithShape="1">
          <a:blip r:embed="rId7">
            <a:alphaModFix/>
          </a:blip>
          <a:srcRect b="0" l="0" r="0" t="0"/>
          <a:stretch/>
        </p:blipFill>
        <p:spPr>
          <a:xfrm>
            <a:off x="3595110" y="5435518"/>
            <a:ext cx="2435152" cy="1139652"/>
          </a:xfrm>
          <a:prstGeom prst="rect">
            <a:avLst/>
          </a:prstGeom>
          <a:noFill/>
          <a:ln>
            <a:noFill/>
          </a:ln>
        </p:spPr>
      </p:pic>
      <p:sp>
        <p:nvSpPr>
          <p:cNvPr id="164" name="Google Shape;164;p7"/>
          <p:cNvSpPr txBox="1"/>
          <p:nvPr/>
        </p:nvSpPr>
        <p:spPr>
          <a:xfrm>
            <a:off x="280737" y="1653608"/>
            <a:ext cx="11630400" cy="32376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a:solidFill>
                  <a:srgbClr val="008037"/>
                </a:solidFill>
                <a:latin typeface="Fira Sans"/>
                <a:ea typeface="Fira Sans"/>
                <a:cs typeface="Fira Sans"/>
                <a:sym typeface="Fira Sans"/>
              </a:rPr>
              <a:t>Insects for Animal Feed </a:t>
            </a:r>
            <a:endParaRPr/>
          </a:p>
          <a:p>
            <a:pPr indent="0" lvl="0" marL="0" marR="0" rtl="0" algn="just">
              <a:lnSpc>
                <a:spcPct val="115000"/>
              </a:lnSpc>
              <a:spcBef>
                <a:spcPts val="1400"/>
              </a:spcBef>
              <a:spcAft>
                <a:spcPts val="0"/>
              </a:spcAft>
              <a:buNone/>
            </a:pPr>
            <a:r>
              <a:rPr lang="en-US" sz="2000">
                <a:solidFill>
                  <a:schemeClr val="dk1"/>
                </a:solidFill>
                <a:latin typeface="Fira Sans"/>
                <a:ea typeface="Fira Sans"/>
                <a:cs typeface="Fira Sans"/>
                <a:sym typeface="Fira Sans"/>
              </a:rPr>
              <a:t>Insects are a great source of proteins, using biowaste to grow and feed insects could unlock several economic opportunities. The projects of ROOTS are developing value-chains based on insect-rearing for feed production.  </a:t>
            </a:r>
            <a:r>
              <a:rPr lang="en-US" sz="2000">
                <a:solidFill>
                  <a:schemeClr val="dk1"/>
                </a:solidFill>
                <a:latin typeface="Fira Sans"/>
                <a:ea typeface="Fira Sans"/>
                <a:cs typeface="Fira Sans"/>
                <a:sym typeface="Fira Sans"/>
              </a:rPr>
              <a:t>Until 2021, their use as feed ingredient was approved only for aquaculture. However, in the second half of 2021, the EU has made a major step forward by allowing the use of insect protein for pig and poultry feed.</a:t>
            </a:r>
            <a:endParaRPr sz="2000">
              <a:solidFill>
                <a:schemeClr val="dk1"/>
              </a:solidFill>
              <a:latin typeface="Fira Sans"/>
              <a:ea typeface="Fira Sans"/>
              <a:cs typeface="Fira Sans"/>
              <a:sym typeface="Fira Sans"/>
            </a:endParaRPr>
          </a:p>
          <a:p>
            <a:pPr indent="0" lvl="0" marL="0" marR="0" rtl="0" algn="just">
              <a:lnSpc>
                <a:spcPct val="115000"/>
              </a:lnSpc>
              <a:spcBef>
                <a:spcPts val="1400"/>
              </a:spcBef>
              <a:spcAft>
                <a:spcPts val="0"/>
              </a:spcAft>
              <a:buNone/>
            </a:pPr>
            <a:r>
              <a:rPr b="1" lang="en-US" sz="2000">
                <a:solidFill>
                  <a:schemeClr val="dk1"/>
                </a:solidFill>
                <a:latin typeface="Fira Sans"/>
                <a:ea typeface="Fira Sans"/>
                <a:cs typeface="Fira Sans"/>
                <a:sym typeface="Fira Sans"/>
              </a:rPr>
              <a:t>Recommendation</a:t>
            </a:r>
            <a:r>
              <a:rPr lang="en-US" sz="2000">
                <a:solidFill>
                  <a:schemeClr val="dk1"/>
                </a:solidFill>
                <a:latin typeface="Fira Sans"/>
                <a:ea typeface="Fira Sans"/>
                <a:cs typeface="Fira Sans"/>
                <a:sym typeface="Fira Sans"/>
              </a:rPr>
              <a:t>: In this regard, ROOTS pledges for the revision of Regulation 767/2009 and 1069/2009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pic>
        <p:nvPicPr>
          <p:cNvPr descr="A hand holding a small plant&#10;&#10;Description automatically generated with low confidence" id="169" name="Google Shape;169;p8"/>
          <p:cNvPicPr preferRelativeResize="0"/>
          <p:nvPr/>
        </p:nvPicPr>
        <p:blipFill rotWithShape="1">
          <a:blip r:embed="rId3">
            <a:alphaModFix/>
          </a:blip>
          <a:srcRect b="16892" l="0" r="0" t="24716"/>
          <a:stretch/>
        </p:blipFill>
        <p:spPr>
          <a:xfrm>
            <a:off x="3706808" y="10"/>
            <a:ext cx="8485191" cy="6857990"/>
          </a:xfrm>
          <a:custGeom>
            <a:rect b="b" l="l" r="r" t="t"/>
            <a:pathLst>
              <a:path extrusionOk="0" h="6858000" w="12192000">
                <a:moveTo>
                  <a:pt x="0" y="0"/>
                </a:moveTo>
                <a:lnTo>
                  <a:pt x="12192000" y="0"/>
                </a:lnTo>
                <a:lnTo>
                  <a:pt x="12192000" y="6858000"/>
                </a:lnTo>
                <a:lnTo>
                  <a:pt x="0" y="6858000"/>
                </a:lnTo>
                <a:close/>
              </a:path>
            </a:pathLst>
          </a:custGeom>
          <a:noFill/>
          <a:ln>
            <a:noFill/>
          </a:ln>
        </p:spPr>
      </p:pic>
      <p:grpSp>
        <p:nvGrpSpPr>
          <p:cNvPr id="170" name="Google Shape;170;p8"/>
          <p:cNvGrpSpPr/>
          <p:nvPr/>
        </p:nvGrpSpPr>
        <p:grpSpPr>
          <a:xfrm>
            <a:off x="-2" y="-1"/>
            <a:ext cx="4581527" cy="6858002"/>
            <a:chOff x="-2" y="-1"/>
            <a:chExt cx="4581527" cy="6858002"/>
          </a:xfrm>
        </p:grpSpPr>
        <p:sp>
          <p:nvSpPr>
            <p:cNvPr id="171" name="Google Shape;171;p8"/>
            <p:cNvSpPr/>
            <p:nvPr/>
          </p:nvSpPr>
          <p:spPr>
            <a:xfrm>
              <a:off x="-2" y="-1"/>
              <a:ext cx="4572002" cy="6858002"/>
            </a:xfrm>
            <a:custGeom>
              <a:rect b="b" l="l" r="r" t="t"/>
              <a:pathLst>
                <a:path extrusionOk="0" h="6858002" w="4572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dk1"/>
            </a:solidFill>
            <a:ln>
              <a:noFill/>
            </a:ln>
            <a:effectLst>
              <a:outerShdw blurRad="381000" rotWithShape="0" algn="ctr" dist="508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2" name="Google Shape;172;p8"/>
            <p:cNvGrpSpPr/>
            <p:nvPr/>
          </p:nvGrpSpPr>
          <p:grpSpPr>
            <a:xfrm>
              <a:off x="3697284" y="0"/>
              <a:ext cx="884241" cy="6858002"/>
              <a:chOff x="3697284" y="0"/>
              <a:chExt cx="884241" cy="6858002"/>
            </a:xfrm>
          </p:grpSpPr>
          <p:grpSp>
            <p:nvGrpSpPr>
              <p:cNvPr id="173" name="Google Shape;173;p8"/>
              <p:cNvGrpSpPr/>
              <p:nvPr/>
            </p:nvGrpSpPr>
            <p:grpSpPr>
              <a:xfrm>
                <a:off x="3697284" y="0"/>
                <a:ext cx="884241" cy="6858001"/>
                <a:chOff x="3697284" y="0"/>
                <a:chExt cx="884241" cy="6858001"/>
              </a:xfrm>
            </p:grpSpPr>
            <p:sp>
              <p:nvSpPr>
                <p:cNvPr id="174" name="Google Shape;174;p8"/>
                <p:cNvSpPr/>
                <p:nvPr/>
              </p:nvSpPr>
              <p:spPr>
                <a:xfrm flipH="1" rot="-5400000">
                  <a:off x="705641"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8"/>
                <p:cNvSpPr/>
                <p:nvPr/>
              </p:nvSpPr>
              <p:spPr>
                <a:xfrm flipH="1" rot="-5400000">
                  <a:off x="715166"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6" name="Google Shape;176;p8"/>
              <p:cNvGrpSpPr/>
              <p:nvPr/>
            </p:nvGrpSpPr>
            <p:grpSpPr>
              <a:xfrm>
                <a:off x="3697284" y="0"/>
                <a:ext cx="884241" cy="6858001"/>
                <a:chOff x="3697284" y="0"/>
                <a:chExt cx="884241" cy="6858001"/>
              </a:xfrm>
            </p:grpSpPr>
            <p:sp>
              <p:nvSpPr>
                <p:cNvPr id="177" name="Google Shape;177;p8"/>
                <p:cNvSpPr/>
                <p:nvPr/>
              </p:nvSpPr>
              <p:spPr>
                <a:xfrm flipH="1" rot="-5400000">
                  <a:off x="705641"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4">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8"/>
                <p:cNvSpPr/>
                <p:nvPr/>
              </p:nvSpPr>
              <p:spPr>
                <a:xfrm flipH="1" rot="-5400000">
                  <a:off x="715166"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4">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grpSp>
      <p:sp>
        <p:nvSpPr>
          <p:cNvPr id="179" name="Google Shape;179;p8"/>
          <p:cNvSpPr txBox="1"/>
          <p:nvPr/>
        </p:nvSpPr>
        <p:spPr>
          <a:xfrm>
            <a:off x="-410580" y="196905"/>
            <a:ext cx="353763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u="sng">
                <a:solidFill>
                  <a:schemeClr val="lt1"/>
                </a:solidFill>
                <a:latin typeface="Fira Sans"/>
                <a:ea typeface="Fira Sans"/>
                <a:cs typeface="Fira Sans"/>
                <a:sym typeface="Fira Sans"/>
              </a:rPr>
              <a:t>The way ahead </a:t>
            </a:r>
            <a:endParaRPr b="1" i="1" sz="2800" u="sng">
              <a:solidFill>
                <a:schemeClr val="lt1"/>
              </a:solidFill>
              <a:latin typeface="Fira Sans"/>
              <a:ea typeface="Fira Sans"/>
              <a:cs typeface="Fira Sans"/>
              <a:sym typeface="Fira Sans"/>
            </a:endParaRPr>
          </a:p>
        </p:txBody>
      </p:sp>
      <p:sp>
        <p:nvSpPr>
          <p:cNvPr id="180" name="Google Shape;180;p8"/>
          <p:cNvSpPr txBox="1"/>
          <p:nvPr/>
        </p:nvSpPr>
        <p:spPr>
          <a:xfrm>
            <a:off x="123125" y="1062250"/>
            <a:ext cx="3378000" cy="504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00">
                <a:solidFill>
                  <a:schemeClr val="lt1"/>
                </a:solidFill>
                <a:latin typeface="Fira Sans"/>
                <a:ea typeface="Fira Sans"/>
                <a:cs typeface="Fira Sans"/>
                <a:sym typeface="Fira Sans"/>
              </a:rPr>
              <a:t>The ROOTS members will continue to work on regulatory </a:t>
            </a:r>
            <a:endParaRPr sz="1300"/>
          </a:p>
          <a:p>
            <a:pPr indent="0" lvl="0" marL="0" marR="0" rtl="0" algn="l">
              <a:spcBef>
                <a:spcPts val="0"/>
              </a:spcBef>
              <a:spcAft>
                <a:spcPts val="0"/>
              </a:spcAft>
              <a:buNone/>
            </a:pPr>
            <a:r>
              <a:rPr b="1" lang="en-US" sz="2300">
                <a:solidFill>
                  <a:schemeClr val="lt1"/>
                </a:solidFill>
                <a:latin typeface="Fira Sans"/>
                <a:ea typeface="Fira Sans"/>
                <a:cs typeface="Fira Sans"/>
                <a:sym typeface="Fira Sans"/>
              </a:rPr>
              <a:t>barriers and will promote their messages and recommendations. </a:t>
            </a:r>
            <a:endParaRPr sz="1300"/>
          </a:p>
          <a:p>
            <a:pPr indent="0" lvl="0" marL="0" marR="0" rtl="0" algn="l">
              <a:spcBef>
                <a:spcPts val="0"/>
              </a:spcBef>
              <a:spcAft>
                <a:spcPts val="0"/>
              </a:spcAft>
              <a:buNone/>
            </a:pPr>
            <a:r>
              <a:t/>
            </a:r>
            <a:endParaRPr b="1" sz="2300">
              <a:solidFill>
                <a:schemeClr val="lt1"/>
              </a:solidFill>
              <a:latin typeface="Fira Sans"/>
              <a:ea typeface="Fira Sans"/>
              <a:cs typeface="Fira Sans"/>
              <a:sym typeface="Fira Sans"/>
            </a:endParaRPr>
          </a:p>
          <a:p>
            <a:pPr indent="0" lvl="0" marL="0" marR="0" rtl="0" algn="l">
              <a:spcBef>
                <a:spcPts val="0"/>
              </a:spcBef>
              <a:spcAft>
                <a:spcPts val="0"/>
              </a:spcAft>
              <a:buNone/>
            </a:pPr>
            <a:r>
              <a:rPr b="1" lang="en-US" sz="2300">
                <a:solidFill>
                  <a:schemeClr val="lt1"/>
                </a:solidFill>
                <a:latin typeface="Fira Sans"/>
                <a:ea typeface="Fira Sans"/>
                <a:cs typeface="Fira Sans"/>
                <a:sym typeface="Fira Sans"/>
              </a:rPr>
              <a:t>Dialogue and interaction with private stakeholders and EU institutions will be at the heart of our upcoming activities </a:t>
            </a:r>
            <a:endParaRPr b="1" sz="2300">
              <a:solidFill>
                <a:schemeClr val="lt1"/>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f3992bc5b7_0_11"/>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hand holding a small plant&#10;&#10;Description automatically generated with low confidence" id="186" name="Google Shape;186;gf3992bc5b7_0_11"/>
          <p:cNvPicPr preferRelativeResize="0"/>
          <p:nvPr/>
        </p:nvPicPr>
        <p:blipFill rotWithShape="1">
          <a:blip r:embed="rId3">
            <a:alphaModFix amt="20000"/>
          </a:blip>
          <a:srcRect b="26193" l="0" r="0" t="34016"/>
          <a:stretch/>
        </p:blipFill>
        <p:spPr>
          <a:xfrm>
            <a:off x="20" y="1282"/>
            <a:ext cx="12191978" cy="6856720"/>
          </a:xfrm>
          <a:prstGeom prst="rect">
            <a:avLst/>
          </a:prstGeom>
          <a:noFill/>
          <a:ln>
            <a:noFill/>
          </a:ln>
        </p:spPr>
      </p:pic>
      <p:sp>
        <p:nvSpPr>
          <p:cNvPr id="187" name="Google Shape;187;gf3992bc5b7_0_11"/>
          <p:cNvSpPr txBox="1"/>
          <p:nvPr/>
        </p:nvSpPr>
        <p:spPr>
          <a:xfrm>
            <a:off x="2483999" y="1484250"/>
            <a:ext cx="8572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008037"/>
                </a:solidFill>
                <a:latin typeface="Fira Sans"/>
                <a:ea typeface="Fira Sans"/>
                <a:cs typeface="Fira Sans"/>
                <a:sym typeface="Fira Sans"/>
              </a:rPr>
              <a:t>Thank you</a:t>
            </a:r>
            <a:r>
              <a:rPr lang="en-US" sz="4800">
                <a:solidFill>
                  <a:srgbClr val="008037"/>
                </a:solidFill>
                <a:latin typeface="Fira Sans"/>
                <a:ea typeface="Fira Sans"/>
                <a:cs typeface="Fira Sans"/>
                <a:sym typeface="Fira Sans"/>
              </a:rPr>
              <a:t> for the attention</a:t>
            </a:r>
            <a:r>
              <a:rPr lang="en-US" sz="3600">
                <a:solidFill>
                  <a:srgbClr val="008037"/>
                </a:solidFill>
                <a:latin typeface="Fira Sans"/>
                <a:ea typeface="Fira Sans"/>
                <a:cs typeface="Fira Sans"/>
                <a:sym typeface="Fira Sans"/>
              </a:rPr>
              <a:t> </a:t>
            </a:r>
            <a:endParaRPr/>
          </a:p>
        </p:txBody>
      </p:sp>
      <p:pic>
        <p:nvPicPr>
          <p:cNvPr descr="A picture containing logo&#10;&#10;Description automatically generated" id="188" name="Google Shape;188;gf3992bc5b7_0_11"/>
          <p:cNvPicPr preferRelativeResize="0"/>
          <p:nvPr/>
        </p:nvPicPr>
        <p:blipFill rotWithShape="1">
          <a:blip r:embed="rId4">
            <a:alphaModFix/>
          </a:blip>
          <a:srcRect b="0" l="0" r="0" t="0"/>
          <a:stretch/>
        </p:blipFill>
        <p:spPr>
          <a:xfrm>
            <a:off x="895198" y="5594494"/>
            <a:ext cx="2169288" cy="821700"/>
          </a:xfrm>
          <a:prstGeom prst="rect">
            <a:avLst/>
          </a:prstGeom>
          <a:noFill/>
          <a:ln>
            <a:noFill/>
          </a:ln>
        </p:spPr>
      </p:pic>
      <p:pic>
        <p:nvPicPr>
          <p:cNvPr descr="Logo&#10;&#10;Description automatically generated" id="189" name="Google Shape;189;gf3992bc5b7_0_11"/>
          <p:cNvPicPr preferRelativeResize="0"/>
          <p:nvPr/>
        </p:nvPicPr>
        <p:blipFill rotWithShape="1">
          <a:blip r:embed="rId5">
            <a:alphaModFix/>
          </a:blip>
          <a:srcRect b="0" l="0" r="0" t="0"/>
          <a:stretch/>
        </p:blipFill>
        <p:spPr>
          <a:xfrm>
            <a:off x="9449468" y="5274426"/>
            <a:ext cx="1938775" cy="1461836"/>
          </a:xfrm>
          <a:prstGeom prst="rect">
            <a:avLst/>
          </a:prstGeom>
          <a:noFill/>
          <a:ln>
            <a:noFill/>
          </a:ln>
        </p:spPr>
      </p:pic>
      <p:pic>
        <p:nvPicPr>
          <p:cNvPr descr="Text&#10;&#10;Description automatically generated" id="190" name="Google Shape;190;gf3992bc5b7_0_11"/>
          <p:cNvPicPr preferRelativeResize="0"/>
          <p:nvPr/>
        </p:nvPicPr>
        <p:blipFill rotWithShape="1">
          <a:blip r:embed="rId6">
            <a:alphaModFix/>
          </a:blip>
          <a:srcRect b="0" l="0" r="0" t="0"/>
          <a:stretch/>
        </p:blipFill>
        <p:spPr>
          <a:xfrm>
            <a:off x="6560885" y="5761829"/>
            <a:ext cx="2435152" cy="487030"/>
          </a:xfrm>
          <a:prstGeom prst="rect">
            <a:avLst/>
          </a:prstGeom>
          <a:noFill/>
          <a:ln>
            <a:noFill/>
          </a:ln>
        </p:spPr>
      </p:pic>
      <p:pic>
        <p:nvPicPr>
          <p:cNvPr descr="Shape&#10;&#10;Description automatically generated with medium confidence" id="191" name="Google Shape;191;gf3992bc5b7_0_11"/>
          <p:cNvPicPr preferRelativeResize="0"/>
          <p:nvPr/>
        </p:nvPicPr>
        <p:blipFill rotWithShape="1">
          <a:blip r:embed="rId7">
            <a:alphaModFix/>
          </a:blip>
          <a:srcRect b="0" l="0" r="0" t="0"/>
          <a:stretch/>
        </p:blipFill>
        <p:spPr>
          <a:xfrm>
            <a:off x="3595110" y="5435518"/>
            <a:ext cx="2435153" cy="1139653"/>
          </a:xfrm>
          <a:prstGeom prst="rect">
            <a:avLst/>
          </a:prstGeom>
          <a:noFill/>
          <a:ln>
            <a:noFill/>
          </a:ln>
        </p:spPr>
      </p:pic>
      <p:sp>
        <p:nvSpPr>
          <p:cNvPr id="192" name="Google Shape;192;gf3992bc5b7_0_11"/>
          <p:cNvSpPr txBox="1"/>
          <p:nvPr/>
        </p:nvSpPr>
        <p:spPr>
          <a:xfrm>
            <a:off x="3688370" y="2841600"/>
            <a:ext cx="4815300" cy="933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1400"/>
              </a:spcBef>
              <a:spcAft>
                <a:spcPts val="0"/>
              </a:spcAft>
              <a:buNone/>
            </a:pPr>
            <a:r>
              <a:rPr b="1" i="1" lang="en-US" sz="2000">
                <a:latin typeface="Fira Sans"/>
                <a:ea typeface="Fira Sans"/>
                <a:cs typeface="Fira Sans"/>
                <a:sym typeface="Fira Sans"/>
              </a:rPr>
              <a:t>Giulio Poggiaroni - EUBIA</a:t>
            </a:r>
            <a:endParaRPr b="1" i="1" sz="2000">
              <a:latin typeface="Fira Sans"/>
              <a:ea typeface="Fira Sans"/>
              <a:cs typeface="Fira Sans"/>
              <a:sym typeface="Fira Sans"/>
            </a:endParaRPr>
          </a:p>
          <a:p>
            <a:pPr indent="0" lvl="0" marL="0" marR="0" rtl="0" algn="ctr">
              <a:lnSpc>
                <a:spcPct val="115000"/>
              </a:lnSpc>
              <a:spcBef>
                <a:spcPts val="1400"/>
              </a:spcBef>
              <a:spcAft>
                <a:spcPts val="0"/>
              </a:spcAft>
              <a:buNone/>
            </a:pPr>
            <a:r>
              <a:rPr b="1" i="1" lang="en-US" sz="2000">
                <a:latin typeface="Fira Sans"/>
                <a:ea typeface="Fira Sans"/>
                <a:cs typeface="Fira Sans"/>
                <a:sym typeface="Fira Sans"/>
              </a:rPr>
              <a:t>giulio.poggiaroni@eubia.org</a:t>
            </a:r>
            <a:endParaRPr b="1" i="1" sz="2000">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2021-05-06T11:41:03Z</dcterms:created>
  <dc:creator>Ioanna Antonopoulou</dc:creator>
</cp:coreProperties>
</file>