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4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7" r:id="rId12"/>
  </p:sldIdLst>
  <p:sldSz cx="9144000" cy="6858000" type="screen4x3"/>
  <p:notesSz cx="6858000" cy="9144000"/>
  <p:defaultTextStyle>
    <a:defPPr>
      <a:defRPr lang="fr-FR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0194" autoAdjust="0"/>
  </p:normalViewPr>
  <p:slideViewPr>
    <p:cSldViewPr snapToGrid="0" snapToObjects="1">
      <p:cViewPr varScale="1">
        <p:scale>
          <a:sx n="77" d="100"/>
          <a:sy n="77" d="100"/>
        </p:scale>
        <p:origin x="176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2C5A3-C667-E743-BD80-353BBC961198}" type="datetimeFigureOut">
              <a:rPr lang="fr-FR" smtClean="0">
                <a:latin typeface="Arial" charset="0"/>
              </a:rPr>
              <a:t>12/07/2021</a:t>
            </a:fld>
            <a:endParaRPr lang="fr-FR" dirty="0">
              <a:latin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err="1" smtClean="0">
                <a:latin typeface="Arial" charset="0"/>
              </a:rPr>
              <a:t>Presentation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Title</a:t>
            </a:r>
            <a:endParaRPr lang="fr-FR" dirty="0">
              <a:latin typeface="Ari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4847-0459-5F41-A2B3-89B539E5CD35}" type="slidenum">
              <a:rPr lang="fr-FR" smtClean="0">
                <a:latin typeface="Arial" charset="0"/>
              </a:rPr>
              <a:t>‹#›</a:t>
            </a:fld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518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F0532BBB-546E-1647-BB6F-6E7A9ACB006B}" type="datetimeFigureOut">
              <a:rPr lang="fr-FR" smtClean="0"/>
              <a:pPr/>
              <a:t>12/07/2021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C99B8D8F-9651-F144-875A-A2091ED87D1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7104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Presentation Title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9B8D8F-9651-F144-875A-A2091ED87D1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70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270" y="3281516"/>
            <a:ext cx="7583129" cy="63418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270" y="1423220"/>
            <a:ext cx="5161936" cy="1858296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8" y="6152580"/>
            <a:ext cx="581332" cy="387099"/>
          </a:xfrm>
          <a:prstGeom prst="rect">
            <a:avLst/>
          </a:prstGeom>
        </p:spPr>
      </p:pic>
      <p:sp>
        <p:nvSpPr>
          <p:cNvPr id="5" name="Zone de texte 5"/>
          <p:cNvSpPr txBox="1"/>
          <p:nvPr userDrawn="1"/>
        </p:nvSpPr>
        <p:spPr>
          <a:xfrm>
            <a:off x="951270" y="6152580"/>
            <a:ext cx="4687570" cy="4597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effectLst/>
                <a:latin typeface="ArialMT" charset="0"/>
                <a:ea typeface="Calibri" charset="0"/>
              </a:rPr>
              <a:t>This project has received funding from the European Union’s Horizon 2020 </a:t>
            </a:r>
            <a:br>
              <a:rPr lang="en-US" sz="900">
                <a:solidFill>
                  <a:srgbClr val="000000"/>
                </a:solidFill>
                <a:effectLst/>
                <a:latin typeface="ArialMT" charset="0"/>
                <a:ea typeface="Calibri" charset="0"/>
              </a:rPr>
            </a:br>
            <a:r>
              <a:rPr lang="en-US" sz="900">
                <a:solidFill>
                  <a:srgbClr val="000000"/>
                </a:solidFill>
                <a:effectLst/>
                <a:latin typeface="ArialMT" charset="0"/>
                <a:ea typeface="Calibri" charset="0"/>
              </a:rPr>
              <a:t>research and innovation program under grant agreement No 689229.</a:t>
            </a:r>
            <a:endParaRPr lang="fr-FR" sz="900" dirty="0">
              <a:solidFill>
                <a:srgbClr val="000000"/>
              </a:solidFill>
              <a:effectLst/>
              <a:latin typeface="ArialMT" charset="0"/>
              <a:ea typeface="Calibri" charset="0"/>
            </a:endParaRPr>
          </a:p>
          <a:p>
            <a:pPr>
              <a:lnSpc>
                <a:spcPts val="1150"/>
              </a:lnSpc>
              <a:spcAft>
                <a:spcPts val="0"/>
              </a:spcAft>
            </a:pPr>
            <a:r>
              <a:rPr lang="en-US" sz="900" dirty="0">
                <a:solidFill>
                  <a:srgbClr val="808080"/>
                </a:solidFill>
                <a:effectLst/>
                <a:latin typeface="ArialMT" charset="0"/>
                <a:ea typeface="Calibri" charset="0"/>
              </a:rPr>
              <a:t> </a:t>
            </a:r>
            <a:endParaRPr lang="fr-FR" sz="900" dirty="0">
              <a:solidFill>
                <a:srgbClr val="808080"/>
              </a:solidFill>
              <a:effectLst/>
              <a:latin typeface="ArialMT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0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95516" y="2219631"/>
            <a:ext cx="7519834" cy="395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DECISIVE </a:t>
            </a:r>
            <a:r>
              <a:rPr lang="fr-FR" dirty="0" err="1" smtClean="0"/>
              <a:t>title</a:t>
            </a:r>
            <a:r>
              <a:rPr lang="fr-FR" dirty="0" smtClean="0"/>
              <a:t> • </a:t>
            </a:r>
            <a:fld id="{D997F5E9-6029-A442-B02F-2A34393F522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51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5176684"/>
            <a:ext cx="7942007" cy="1430593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4828" y="433798"/>
            <a:ext cx="2256502" cy="2147169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16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516" y="1825625"/>
            <a:ext cx="3519334" cy="435133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900766" y="1825625"/>
            <a:ext cx="3519334" cy="435133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DECISIVE </a:t>
            </a:r>
            <a:r>
              <a:rPr lang="fr-FR" dirty="0" err="1" smtClean="0"/>
              <a:t>title</a:t>
            </a:r>
            <a:r>
              <a:rPr lang="fr-FR" dirty="0" smtClean="0"/>
              <a:t> • </a:t>
            </a:r>
            <a:fld id="{D997F5E9-6029-A442-B02F-2A34393F522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54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90" y="987426"/>
            <a:ext cx="7513652" cy="1033103"/>
          </a:xfrm>
        </p:spPr>
        <p:txBody>
          <a:bodyPr anchor="t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109019"/>
            <a:ext cx="4629150" cy="375203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889" y="2109019"/>
            <a:ext cx="2576129" cy="375997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DECISIVE </a:t>
            </a:r>
            <a:r>
              <a:rPr lang="fr-FR" dirty="0" err="1" smtClean="0"/>
              <a:t>title</a:t>
            </a:r>
            <a:r>
              <a:rPr lang="fr-FR" dirty="0" smtClean="0"/>
              <a:t> • </a:t>
            </a:r>
            <a:fld id="{D997F5E9-6029-A442-B02F-2A34393F522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33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516" y="365126"/>
            <a:ext cx="7424584" cy="1187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516" y="2227005"/>
            <a:ext cx="7519834" cy="394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DECISIVE </a:t>
            </a:r>
            <a:r>
              <a:rPr lang="fr-FR" dirty="0" err="1" smtClean="0"/>
              <a:t>title</a:t>
            </a:r>
            <a:r>
              <a:rPr lang="fr-FR" dirty="0" smtClean="0"/>
              <a:t> • </a:t>
            </a:r>
            <a:fld id="{D997F5E9-6029-A442-B02F-2A34393F522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5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0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Environmental and economic assessment of the </a:t>
            </a:r>
            <a:r>
              <a:rPr lang="en-US" dirty="0" smtClean="0">
                <a:latin typeface="+mj-lt"/>
              </a:rPr>
              <a:t>DECISIVE </a:t>
            </a:r>
            <a:r>
              <a:rPr lang="en-US" dirty="0">
                <a:latin typeface="+mj-lt"/>
              </a:rPr>
              <a:t>demonstration site</a:t>
            </a:r>
            <a:endParaRPr lang="fr-FR" dirty="0">
              <a:latin typeface="+mj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1270" y="2669458"/>
            <a:ext cx="6127956" cy="1858296"/>
          </a:xfrm>
        </p:spPr>
        <p:txBody>
          <a:bodyPr/>
          <a:lstStyle/>
          <a:p>
            <a:r>
              <a:rPr lang="en-GB" sz="2000" b="1" dirty="0">
                <a:latin typeface="+mn-lt"/>
                <a:cs typeface="Segoe UI" panose="020B0502040204020203" pitchFamily="34" charset="0"/>
              </a:rPr>
              <a:t>Elisavet Angouria-Tsorochidou</a:t>
            </a:r>
          </a:p>
        </p:txBody>
      </p:sp>
      <p:pic>
        <p:nvPicPr>
          <p:cNvPr id="4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5" y="5399651"/>
            <a:ext cx="2668243" cy="5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ighlights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Elisavet Angouria-Tsorochidou | 12 July 2021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30238" cy="365125"/>
          </a:xfrm>
          <a:prstGeom prst="rect">
            <a:avLst/>
          </a:prstGeom>
        </p:spPr>
        <p:txBody>
          <a:bodyPr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6A5C7EBF-C164-5846-9843-13BA3B090B0F}" type="slidenum">
              <a:rPr lang="fr-FR" smtClean="0"/>
              <a:t>10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995516" y="1913235"/>
            <a:ext cx="7424584" cy="268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/>
              <a:t>The study assessed the environmental and economic assessment of the DECISIVE pilot plant in Lyon.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/>
              <a:t>The addition of the SSF for the production of bio-pesticides creates a carbon negative system, due to the avoided production of conventional products.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/>
              <a:t>The system is sensitive to the choice of the substituted insecticide.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/>
              <a:t>The biorefinery network can be economically profitable.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/>
              <a:t>Collection with bikes contributes to a low-carbon system but increases the economic costs. </a:t>
            </a:r>
          </a:p>
        </p:txBody>
      </p:sp>
      <p:pic>
        <p:nvPicPr>
          <p:cNvPr id="7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6233161"/>
            <a:ext cx="1455962" cy="3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34" y="2342715"/>
            <a:ext cx="4207933" cy="18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87" y="4984742"/>
            <a:ext cx="33879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cs typeface="Segoe UI" panose="020B0502040204020203" pitchFamily="34" charset="0"/>
              </a:rPr>
              <a:t>Elisavet Angouria-Tsorochidou </a:t>
            </a:r>
            <a:br>
              <a:rPr lang="en-GB" sz="1400" dirty="0">
                <a:cs typeface="Segoe UI" panose="020B0502040204020203" pitchFamily="34" charset="0"/>
              </a:rPr>
            </a:br>
            <a:r>
              <a:rPr lang="en-GB" sz="1400" dirty="0">
                <a:cs typeface="Segoe UI" panose="020B0502040204020203" pitchFamily="34" charset="0"/>
              </a:rPr>
              <a:t>PhD Fellow</a:t>
            </a:r>
            <a:br>
              <a:rPr lang="en-GB" sz="1400" dirty="0">
                <a:cs typeface="Segoe UI" panose="020B0502040204020203" pitchFamily="34" charset="0"/>
              </a:rPr>
            </a:br>
            <a:r>
              <a:rPr lang="en-GB" sz="1400" dirty="0">
                <a:cs typeface="Segoe UI" panose="020B0502040204020203" pitchFamily="34" charset="0"/>
              </a:rPr>
              <a:t>Aarhus University</a:t>
            </a:r>
            <a:br>
              <a:rPr lang="en-GB" sz="1400" dirty="0">
                <a:cs typeface="Segoe UI" panose="020B0502040204020203" pitchFamily="34" charset="0"/>
              </a:rPr>
            </a:br>
            <a:r>
              <a:rPr lang="en-GB" sz="1400" dirty="0">
                <a:cs typeface="Segoe UI" panose="020B0502040204020203" pitchFamily="34" charset="0"/>
              </a:rPr>
              <a:t>Department of Environmental Science</a:t>
            </a:r>
            <a:br>
              <a:rPr lang="en-GB" sz="1400" dirty="0">
                <a:cs typeface="Segoe UI" panose="020B0502040204020203" pitchFamily="34" charset="0"/>
              </a:rPr>
            </a:br>
            <a:r>
              <a:rPr lang="en-GB" sz="1400" b="1" dirty="0">
                <a:cs typeface="Segoe UI" panose="020B0502040204020203" pitchFamily="34" charset="0"/>
              </a:rPr>
              <a:t>elan@envs.au.dk</a:t>
            </a:r>
            <a:endParaRPr lang="en-US" sz="1400" dirty="0"/>
          </a:p>
        </p:txBody>
      </p:sp>
      <p:pic>
        <p:nvPicPr>
          <p:cNvPr id="4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7" y="6154293"/>
            <a:ext cx="2668243" cy="5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system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Elisavet Angouria-Tsorochidou</a:t>
            </a:r>
            <a:r>
              <a:rPr lang="fr-FR" dirty="0"/>
              <a:t> </a:t>
            </a:r>
            <a:r>
              <a:rPr lang="fr-FR" dirty="0" smtClean="0"/>
              <a:t>| 12 July 2021</a:t>
            </a:r>
            <a:endParaRPr lang="fr-FR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30238" cy="365125"/>
          </a:xfrm>
          <a:prstGeom prst="rect">
            <a:avLst/>
          </a:prstGeom>
        </p:spPr>
        <p:txBody>
          <a:bodyPr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6A5C7EBF-C164-5846-9843-13BA3B090B0F}" type="slidenum">
              <a:rPr lang="fr-FR" smtClean="0"/>
              <a:t>2</a:t>
            </a:fld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995516" y="1751583"/>
            <a:ext cx="7424584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Segoe UI" panose="020B0502040204020203" pitchFamily="34" charset="0"/>
              </a:rPr>
              <a:t>A </a:t>
            </a:r>
            <a:r>
              <a:rPr lang="en-US" dirty="0">
                <a:cs typeface="Segoe UI" panose="020B0502040204020203" pitchFamily="34" charset="0"/>
              </a:rPr>
              <a:t>decentralized scheme for innovative valorization of urban </a:t>
            </a:r>
            <a:r>
              <a:rPr lang="en-US" dirty="0" smtClean="0">
                <a:cs typeface="Segoe UI" panose="020B0502040204020203" pitchFamily="34" charset="0"/>
              </a:rPr>
              <a:t>biowaste management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http://www.decisive2020.eu/wp-content/uploads/2017/04/schem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08" y="2475094"/>
            <a:ext cx="6635577" cy="27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6233161"/>
            <a:ext cx="1455962" cy="3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Elisavet Angouria-Tsorochidou | 12 July 2021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30238" cy="365125"/>
          </a:xfrm>
          <a:prstGeom prst="rect">
            <a:avLst/>
          </a:prstGeom>
        </p:spPr>
        <p:txBody>
          <a:bodyPr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6A5C7EBF-C164-5846-9843-13BA3B090B0F}" type="slidenum">
              <a:rPr lang="fr-FR" smtClean="0"/>
              <a:t>3</a:t>
            </a:fld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995516" y="1751583"/>
            <a:ext cx="7424584" cy="160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Environmental </a:t>
            </a:r>
            <a:r>
              <a:rPr lang="en-US" b="1" dirty="0"/>
              <a:t>assessment </a:t>
            </a:r>
            <a:r>
              <a:rPr lang="en-US" dirty="0">
                <a:sym typeface="Wingdings" panose="05000000000000000000" pitchFamily="2" charset="2"/>
              </a:rPr>
              <a:t> Life cycle assessment… </a:t>
            </a:r>
            <a:r>
              <a:rPr lang="en-US" dirty="0"/>
              <a:t>or LCA is a methodology for assessing environmental impacts associated with all the stages of the life cycle of a system.</a:t>
            </a:r>
            <a:endParaRPr lang="en-US" dirty="0">
              <a:sym typeface="Wingdings" panose="05000000000000000000" pitchFamily="2" charset="2"/>
            </a:endParaRPr>
          </a:p>
          <a:p>
            <a:pPr algn="just"/>
            <a:endParaRPr lang="en-US" dirty="0"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>
                <a:sym typeface="Wingdings" panose="05000000000000000000" pitchFamily="2" charset="2"/>
              </a:rPr>
              <a:t>Economic assessment </a:t>
            </a:r>
            <a:r>
              <a:rPr lang="en-US" dirty="0">
                <a:sym typeface="Wingdings" panose="05000000000000000000" pitchFamily="2" charset="2"/>
              </a:rPr>
              <a:t> Net present value… or NPV is a methodology for assessing the economic desirability of a project.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639657" y="3429000"/>
                <a:ext cx="1695079" cy="682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657" y="3429000"/>
                <a:ext cx="1695079" cy="6823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6233161"/>
            <a:ext cx="1455962" cy="3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requirements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944147" y="6356351"/>
            <a:ext cx="3086100" cy="365125"/>
          </a:xfrm>
        </p:spPr>
        <p:txBody>
          <a:bodyPr/>
          <a:lstStyle/>
          <a:p>
            <a:r>
              <a:rPr lang="fr-FR" dirty="0"/>
              <a:t>Elisavet Angouria-Tsorochidou | 12 July 2021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30238" cy="365125"/>
          </a:xfrm>
          <a:prstGeom prst="rect">
            <a:avLst/>
          </a:prstGeom>
        </p:spPr>
        <p:txBody>
          <a:bodyPr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6A5C7EBF-C164-5846-9843-13BA3B090B0F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7966" y="1951608"/>
            <a:ext cx="3380382" cy="1972977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U Passata" pitchFamily="34" charset="0"/>
              </a:rPr>
              <a:t>Layer 1</a:t>
            </a: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en-US" sz="1600" dirty="0"/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U Passat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sz="1600" b="1" dirty="0" smtClean="0"/>
              <a:t>Infrastructure</a:t>
            </a: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sz="1600" dirty="0" smtClean="0"/>
              <a:t>Container &amp; Equipment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97006" y="2816347"/>
            <a:ext cx="3380382" cy="197297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U Passata" pitchFamily="34" charset="0"/>
              </a:rPr>
              <a:t>Layer 2</a:t>
            </a: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en-US" sz="1600" dirty="0"/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U Passat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sz="1600" b="1" dirty="0" smtClean="0"/>
              <a:t>Background processes</a:t>
            </a: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U Passata" pitchFamily="34" charset="0"/>
              </a:rPr>
              <a:t>Electricity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AU Passata" pitchFamily="34" charset="0"/>
              </a:rPr>
              <a:t> &amp; Water &amp; Materials/Chemicals &amp; Trucks &amp; Bicycles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U Passat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72820" y="3696349"/>
            <a:ext cx="3380382" cy="1972977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U Passata" pitchFamily="34" charset="0"/>
              </a:rPr>
              <a:t>Layer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AU Passata" pitchFamily="34" charset="0"/>
              </a:rPr>
              <a:t> 3</a:t>
            </a: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en-US" sz="1600" baseline="0" dirty="0"/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US" sz="1600" b="0" i="0" u="none" strike="noStrike" cap="none" normalizeH="0" dirty="0" smtClean="0">
              <a:ln>
                <a:noFill/>
              </a:ln>
              <a:effectLst/>
              <a:latin typeface="AU Passat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lang="en-US" sz="1600" b="1" baseline="0" dirty="0" smtClean="0"/>
              <a:t>Foreground processes</a:t>
            </a: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effectLst/>
                <a:latin typeface="AU Passata" pitchFamily="34" charset="0"/>
              </a:rPr>
              <a:t>Process emissions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U Passat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818" y="3947319"/>
            <a:ext cx="5530002" cy="1722007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428348" y="1951608"/>
            <a:ext cx="5492514" cy="1767475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3532" y="1951608"/>
            <a:ext cx="5519288" cy="1744741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6233161"/>
            <a:ext cx="1455962" cy="3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Modelled</a:t>
            </a:r>
            <a:r>
              <a:rPr lang="fr-FR" dirty="0" smtClean="0"/>
              <a:t> scenarios- Part I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Elisavet Angouria-Tsorochidou | 12 July 2021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30238" cy="365125"/>
          </a:xfrm>
          <a:prstGeom prst="rect">
            <a:avLst/>
          </a:prstGeom>
        </p:spPr>
        <p:txBody>
          <a:bodyPr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6A5C7EBF-C164-5846-9843-13BA3B090B0F}" type="slidenum">
              <a:rPr lang="fr-FR" smtClean="0"/>
              <a:t>5</a:t>
            </a:fld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995516" y="1751583"/>
            <a:ext cx="7424584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/>
              <a:t>Goal: Comparison of the energy centered system with micro anaerobic digestion (mAD) and the biowaste-based biorefinery with solid state fermentation (SSF)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61" y="3309856"/>
            <a:ext cx="4196340" cy="1516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6194" y="2957665"/>
            <a:ext cx="96661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Scenario 2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799" y="2957665"/>
            <a:ext cx="96661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Scenario 1</a:t>
            </a:r>
            <a:endParaRPr lang="en-US" sz="16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99"/>
            <a:ext cx="4496143" cy="1665061"/>
          </a:xfrm>
          <a:prstGeom prst="rect">
            <a:avLst/>
          </a:prstGeom>
        </p:spPr>
      </p:pic>
      <p:pic>
        <p:nvPicPr>
          <p:cNvPr id="11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6233161"/>
            <a:ext cx="1455962" cy="3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Modelled</a:t>
            </a:r>
            <a:r>
              <a:rPr lang="fr-FR" dirty="0" smtClean="0"/>
              <a:t> scenarios- Part II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Elisavet Angouria-Tsorochidou | 12 July 2021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30238" cy="365125"/>
          </a:xfrm>
          <a:prstGeom prst="rect">
            <a:avLst/>
          </a:prstGeom>
        </p:spPr>
        <p:txBody>
          <a:bodyPr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6A5C7EBF-C164-5846-9843-13BA3B090B0F}" type="slidenum">
              <a:rPr lang="fr-FR" smtClean="0"/>
              <a:t>6</a:t>
            </a:fld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995516" y="1751583"/>
            <a:ext cx="7424584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/>
              <a:t>Goal: Comparison of the energy centered system with micro anaerobic digestion (mAD) and the biowaste-based biorefinery with solid state fermentation (SSF)</a:t>
            </a:r>
          </a:p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r="56062"/>
          <a:stretch/>
        </p:blipFill>
        <p:spPr>
          <a:xfrm>
            <a:off x="816342" y="2926080"/>
            <a:ext cx="1659180" cy="25755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453" y="2817427"/>
            <a:ext cx="5401587" cy="27928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6342" y="2647597"/>
            <a:ext cx="1439497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Scenario 3: 10%</a:t>
            </a:r>
            <a:endParaRPr lang="en-US" sz="16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7700" y="2647597"/>
            <a:ext cx="1439497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Scenario 4: 20%</a:t>
            </a:r>
            <a:endParaRPr lang="en-US" sz="16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8456" y="2615557"/>
            <a:ext cx="3352584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Scenario 5: 20% + a centralized plant</a:t>
            </a:r>
            <a:endParaRPr lang="en-US" sz="16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238" y="5904134"/>
            <a:ext cx="5900005" cy="3070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1050" dirty="0" err="1" smtClean="0">
                <a:latin typeface="+mn-lt"/>
              </a:rPr>
              <a:t>Thiriet</a:t>
            </a:r>
            <a:r>
              <a:rPr lang="en-US" sz="1050" dirty="0" smtClean="0">
                <a:latin typeface="+mn-lt"/>
              </a:rPr>
              <a:t> et al. </a:t>
            </a:r>
            <a:r>
              <a:rPr lang="en-US" sz="1050" dirty="0">
                <a:latin typeface="+mn-lt"/>
              </a:rPr>
              <a:t>(2020) Optimization method to construct micro-anaerobic digesters networks for decentralized biowaste treatment in urban and </a:t>
            </a:r>
            <a:r>
              <a:rPr lang="en-US" sz="1050" dirty="0" err="1">
                <a:latin typeface="+mn-lt"/>
              </a:rPr>
              <a:t>peri</a:t>
            </a:r>
            <a:r>
              <a:rPr lang="en-US" sz="1050" dirty="0">
                <a:latin typeface="+mn-lt"/>
              </a:rPr>
              <a:t>-urban areas </a:t>
            </a:r>
          </a:p>
        </p:txBody>
      </p:sp>
      <p:pic>
        <p:nvPicPr>
          <p:cNvPr id="30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6233161"/>
            <a:ext cx="1455962" cy="3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- LCA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Elisavet Angouria-Tsorochidou | 12 July 2021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30238" cy="365125"/>
          </a:xfrm>
          <a:prstGeom prst="rect">
            <a:avLst/>
          </a:prstGeom>
        </p:spPr>
        <p:txBody>
          <a:bodyPr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6A5C7EBF-C164-5846-9843-13BA3B090B0F}" type="slidenum">
              <a:rPr lang="fr-FR" smtClean="0"/>
              <a:t>7</a:t>
            </a:fld>
            <a:endParaRPr lang="fr-F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9" y="2276873"/>
            <a:ext cx="4093473" cy="2478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347" y="2230756"/>
            <a:ext cx="4305300" cy="2524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0238" y="1760515"/>
            <a:ext cx="1359668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dirty="0"/>
              <a:t>Scenario 1 &amp; 2</a:t>
            </a:r>
            <a:endParaRPr lang="en-US" dirty="0"/>
          </a:p>
        </p:txBody>
      </p:sp>
      <p:pic>
        <p:nvPicPr>
          <p:cNvPr id="15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6233161"/>
            <a:ext cx="1455962" cy="3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- LCA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Elisavet Angouria-Tsorochidou | 12 July 2021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30238" cy="365125"/>
          </a:xfrm>
          <a:prstGeom prst="rect">
            <a:avLst/>
          </a:prstGeom>
        </p:spPr>
        <p:txBody>
          <a:bodyPr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6A5C7EBF-C164-5846-9843-13BA3B090B0F}" type="slidenum">
              <a:rPr lang="fr-FR" smtClean="0"/>
              <a:t>8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0740" y="1760515"/>
            <a:ext cx="1678665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dirty="0"/>
              <a:t>Scenario 3 &amp; 4 &amp; 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22" y="2420888"/>
            <a:ext cx="4295775" cy="254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777" y="2420888"/>
            <a:ext cx="4324350" cy="2524125"/>
          </a:xfrm>
          <a:prstGeom prst="rect">
            <a:avLst/>
          </a:prstGeom>
        </p:spPr>
      </p:pic>
      <p:pic>
        <p:nvPicPr>
          <p:cNvPr id="10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6233161"/>
            <a:ext cx="1455962" cy="3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- NPV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Elisavet Angouria-Tsorochidou | 12 July 2021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30238" cy="365125"/>
          </a:xfrm>
          <a:prstGeom prst="rect">
            <a:avLst/>
          </a:prstGeom>
        </p:spPr>
        <p:txBody>
          <a:bodyPr anchor="t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6A5C7EBF-C164-5846-9843-13BA3B090B0F}" type="slidenum">
              <a:rPr lang="fr-FR" smtClean="0"/>
              <a:t>9</a:t>
            </a:fld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276" y="1552575"/>
            <a:ext cx="6057842" cy="4153240"/>
          </a:xfrm>
          <a:prstGeom prst="rect">
            <a:avLst/>
          </a:prstGeom>
        </p:spPr>
      </p:pic>
      <p:pic>
        <p:nvPicPr>
          <p:cNvPr id="11" name="Picture 2" descr="VÃ½sledok vyhÄ¾adÃ¡vania obrÃ¡zkov pre dopyt aarhus univers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" y="6233161"/>
            <a:ext cx="1455962" cy="3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Decisive OK">
      <a:dk1>
        <a:srgbClr val="000000"/>
      </a:dk1>
      <a:lt1>
        <a:srgbClr val="FFFFFF"/>
      </a:lt1>
      <a:dk2>
        <a:srgbClr val="818181"/>
      </a:dk2>
      <a:lt2>
        <a:srgbClr val="D2D2D2"/>
      </a:lt2>
      <a:accent1>
        <a:srgbClr val="5C5C5C"/>
      </a:accent1>
      <a:accent2>
        <a:srgbClr val="C0504D"/>
      </a:accent2>
      <a:accent3>
        <a:srgbClr val="FF9400"/>
      </a:accent3>
      <a:accent4>
        <a:srgbClr val="F17B00"/>
      </a:accent4>
      <a:accent5>
        <a:srgbClr val="EC2554"/>
      </a:accent5>
      <a:accent6>
        <a:srgbClr val="C0504D"/>
      </a:accent6>
      <a:hlink>
        <a:srgbClr val="C0504D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235</TotalTime>
  <Words>410</Words>
  <Application>Microsoft Office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ArialMT</vt:lpstr>
      <vt:lpstr>AU Passata</vt:lpstr>
      <vt:lpstr>Calibri</vt:lpstr>
      <vt:lpstr>Cambria Math</vt:lpstr>
      <vt:lpstr>Segoe UI</vt:lpstr>
      <vt:lpstr>Wingdings</vt:lpstr>
      <vt:lpstr>Thème Office</vt:lpstr>
      <vt:lpstr>Environmental and economic assessment of the DECISIVE demonstration site</vt:lpstr>
      <vt:lpstr>The system</vt:lpstr>
      <vt:lpstr>Methods</vt:lpstr>
      <vt:lpstr>Data requirements</vt:lpstr>
      <vt:lpstr>Modelled scenarios- Part I</vt:lpstr>
      <vt:lpstr>Modelled scenarios- Part II</vt:lpstr>
      <vt:lpstr>Results - LCA</vt:lpstr>
      <vt:lpstr>Results - LCA</vt:lpstr>
      <vt:lpstr>Results - NPV</vt:lpstr>
      <vt:lpstr>Highlights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Elisavet Angouria-Tsorochidou</cp:lastModifiedBy>
  <cp:revision>45</cp:revision>
  <dcterms:created xsi:type="dcterms:W3CDTF">2016-09-14T09:37:32Z</dcterms:created>
  <dcterms:modified xsi:type="dcterms:W3CDTF">2021-07-12T07:23:54Z</dcterms:modified>
</cp:coreProperties>
</file>