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270" y="3281516"/>
            <a:ext cx="7583129" cy="634181"/>
          </a:xfrm>
        </p:spPr>
        <p:txBody>
          <a:bodyPr anchor="b">
            <a:norm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270" y="1423220"/>
            <a:ext cx="5161936" cy="1858296"/>
          </a:xfrm>
        </p:spPr>
        <p:txBody>
          <a:bodyPr anchor="b">
            <a:no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938" y="6152580"/>
            <a:ext cx="581332" cy="387099"/>
          </a:xfrm>
          <a:prstGeom prst="rect">
            <a:avLst/>
          </a:prstGeom>
        </p:spPr>
      </p:pic>
      <p:sp>
        <p:nvSpPr>
          <p:cNvPr id="5" name="Zone de texte 5"/>
          <p:cNvSpPr txBox="1"/>
          <p:nvPr userDrawn="1"/>
        </p:nvSpPr>
        <p:spPr>
          <a:xfrm>
            <a:off x="951270" y="6152580"/>
            <a:ext cx="4687570" cy="4597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ArialMT" charset="0"/>
                <a:ea typeface="Calibri" charset="0"/>
              </a:rPr>
              <a:t>This project has received funding from the European Union’s Horizon 2020 </a:t>
            </a:r>
            <a:br>
              <a:rPr lang="en-US" sz="900">
                <a:solidFill>
                  <a:srgbClr val="000000"/>
                </a:solidFill>
                <a:effectLst/>
                <a:latin typeface="ArialMT" charset="0"/>
                <a:ea typeface="Calibri" charset="0"/>
              </a:rPr>
            </a:br>
            <a:r>
              <a:rPr lang="en-US" sz="900">
                <a:solidFill>
                  <a:srgbClr val="000000"/>
                </a:solidFill>
                <a:effectLst/>
                <a:latin typeface="ArialMT" charset="0"/>
                <a:ea typeface="Calibri" charset="0"/>
              </a:rPr>
              <a:t>research and innovation program under grant agreement No 689229.</a:t>
            </a:r>
            <a:endParaRPr lang="fr-FR" sz="900" dirty="0">
              <a:solidFill>
                <a:srgbClr val="000000"/>
              </a:solidFill>
              <a:effectLst/>
              <a:latin typeface="ArialMT" charset="0"/>
              <a:ea typeface="Calibri" charset="0"/>
            </a:endParaRPr>
          </a:p>
          <a:p>
            <a:pPr>
              <a:lnSpc>
                <a:spcPts val="1150"/>
              </a:lnSpc>
              <a:spcAft>
                <a:spcPts val="0"/>
              </a:spcAft>
            </a:pPr>
            <a:r>
              <a:rPr lang="en-US" sz="900" dirty="0">
                <a:solidFill>
                  <a:srgbClr val="808080"/>
                </a:solidFill>
                <a:effectLst/>
                <a:latin typeface="ArialMT" charset="0"/>
                <a:ea typeface="Calibri" charset="0"/>
              </a:rPr>
              <a:t> </a:t>
            </a:r>
            <a:endParaRPr lang="fr-FR" sz="900" dirty="0">
              <a:solidFill>
                <a:srgbClr val="808080"/>
              </a:solidFill>
              <a:effectLst/>
              <a:latin typeface="ArialMT" charset="0"/>
              <a:ea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63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995516" y="2219631"/>
            <a:ext cx="7519834" cy="395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4147" y="6356351"/>
            <a:ext cx="330290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900" b="0" i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cap="all" smtClean="0"/>
              <a:t>biohec-life kick off conference </a:t>
            </a:r>
            <a:r>
              <a:rPr lang="fr-FR" smtClean="0"/>
              <a:t>• 15/03/2017</a:t>
            </a:r>
            <a:r>
              <a:rPr lang="en-GB" cap="all" smtClean="0"/>
              <a:t> </a:t>
            </a:r>
            <a:r>
              <a:rPr lang="fr-FR" smtClean="0"/>
              <a:t>• </a:t>
            </a:r>
            <a:fld id="{D997F5E9-6029-A442-B02F-2A34393F5226}" type="slidenum">
              <a:rPr lang="fr-FR" smtClean="0"/>
              <a:pPr/>
              <a:t>‹N°›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5259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23" y="5176684"/>
            <a:ext cx="7942007" cy="1430593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4828" y="433798"/>
            <a:ext cx="2256502" cy="2147169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8617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516" y="1825625"/>
            <a:ext cx="3519334" cy="4351338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900766" y="1825625"/>
            <a:ext cx="3519334" cy="4351338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4147" y="6356351"/>
            <a:ext cx="328672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900" b="0" i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cap="all" smtClean="0"/>
              <a:t>biohec-life kick off conference </a:t>
            </a:r>
            <a:r>
              <a:rPr lang="fr-FR" smtClean="0"/>
              <a:t>• 15/03/2017</a:t>
            </a:r>
            <a:r>
              <a:rPr lang="en-GB" cap="all" smtClean="0"/>
              <a:t> </a:t>
            </a:r>
            <a:r>
              <a:rPr lang="fr-FR" smtClean="0"/>
              <a:t>• </a:t>
            </a:r>
            <a:fld id="{D997F5E9-6029-A442-B02F-2A34393F5226}" type="slidenum">
              <a:rPr lang="fr-FR" smtClean="0"/>
              <a:pPr/>
              <a:t>‹N°›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34377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890" y="987426"/>
            <a:ext cx="7513652" cy="1033103"/>
          </a:xfrm>
        </p:spPr>
        <p:txBody>
          <a:bodyPr anchor="t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109019"/>
            <a:ext cx="4629150" cy="3752032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4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00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889" y="2109019"/>
            <a:ext cx="2576129" cy="3759970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4147" y="6356351"/>
            <a:ext cx="328672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900" b="0" i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cap="all" smtClean="0"/>
              <a:t>biohec-life kick off conference </a:t>
            </a:r>
            <a:r>
              <a:rPr lang="fr-FR" smtClean="0"/>
              <a:t>• 15/03/2017</a:t>
            </a:r>
            <a:r>
              <a:rPr lang="en-GB" cap="all" smtClean="0"/>
              <a:t> </a:t>
            </a:r>
            <a:r>
              <a:rPr lang="fr-FR" smtClean="0"/>
              <a:t>• </a:t>
            </a:r>
            <a:fld id="{D997F5E9-6029-A442-B02F-2A34393F5226}" type="slidenum">
              <a:rPr lang="fr-FR" smtClean="0"/>
              <a:pPr/>
              <a:t>‹N°›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3031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356351"/>
            <a:ext cx="2133600" cy="274320"/>
          </a:xfrm>
          <a:prstGeom prst="rect">
            <a:avLst/>
          </a:prstGeom>
        </p:spPr>
        <p:txBody>
          <a:bodyPr/>
          <a:lstStyle/>
          <a:p>
            <a:fld id="{A9052BA8-1D0A-4E37-B2A7-5FCCB23B4619}" type="datetimeFigureOut">
              <a:rPr lang="de-DE" smtClean="0"/>
              <a:t>09.07.2021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7F279147-E838-4082-81FF-D4CD42B5F18D}" type="slidenum">
              <a:rPr lang="de-DE" smtClean="0"/>
              <a:t>‹N°›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2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356351"/>
            <a:ext cx="2133600" cy="274320"/>
          </a:xfrm>
          <a:prstGeom prst="rect">
            <a:avLst/>
          </a:prstGeom>
        </p:spPr>
        <p:txBody>
          <a:bodyPr/>
          <a:lstStyle/>
          <a:p>
            <a:fld id="{A9052BA8-1D0A-4E37-B2A7-5FCCB23B4619}" type="datetimeFigureOut">
              <a:rPr lang="de-DE" smtClean="0"/>
              <a:t>09.07.2021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7F279147-E838-4082-81FF-D4CD42B5F18D}" type="slidenum">
              <a:rPr lang="de-DE" smtClean="0"/>
              <a:t>‹N°›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8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5516" y="365126"/>
            <a:ext cx="7424584" cy="11874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516" y="2227005"/>
            <a:ext cx="7519834" cy="3949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4147" y="6356351"/>
            <a:ext cx="328672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900" b="0" i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cap="all" smtClean="0"/>
              <a:t>biohec-life kick off conference </a:t>
            </a:r>
            <a:r>
              <a:rPr lang="fr-FR" smtClean="0"/>
              <a:t>• 15/03/2017</a:t>
            </a:r>
            <a:r>
              <a:rPr lang="en-GB" cap="all" smtClean="0"/>
              <a:t> </a:t>
            </a:r>
            <a:r>
              <a:rPr lang="fr-FR" smtClean="0"/>
              <a:t>• </a:t>
            </a:r>
            <a:fld id="{D997F5E9-6029-A442-B02F-2A34393F5226}" type="slidenum">
              <a:rPr lang="fr-FR" smtClean="0"/>
              <a:pPr/>
              <a:t>‹N°›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9183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24" y="2808340"/>
            <a:ext cx="5226246" cy="112244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Demonstration</a:t>
            </a:r>
            <a:r>
              <a:rPr lang="fr-FR" dirty="0" smtClean="0"/>
              <a:t> of the DECISIVE concept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324" y="1788662"/>
            <a:ext cx="5217033" cy="1037831"/>
          </a:xfrm>
        </p:spPr>
        <p:txBody>
          <a:bodyPr/>
          <a:lstStyle/>
          <a:p>
            <a:pPr algn="ctr"/>
            <a:r>
              <a:rPr lang="en-US" dirty="0" smtClean="0"/>
              <a:t>A circular </a:t>
            </a:r>
            <a:r>
              <a:rPr lang="en-US" dirty="0" err="1" smtClean="0"/>
              <a:t>bioeconomy</a:t>
            </a:r>
            <a:r>
              <a:rPr lang="en-US" dirty="0" smtClean="0"/>
              <a:t> at local level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96" y="2464228"/>
            <a:ext cx="3168505" cy="2103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67084" y="4388105"/>
            <a:ext cx="2898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Anne Trémier,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INRAE, France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MT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087" y="2491123"/>
            <a:ext cx="1117658" cy="4397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777" y="3753436"/>
            <a:ext cx="740029" cy="27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6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5516" y="652634"/>
            <a:ext cx="7424584" cy="890587"/>
          </a:xfrm>
        </p:spPr>
        <p:txBody>
          <a:bodyPr>
            <a:normAutofit fontScale="90000"/>
          </a:bodyPr>
          <a:lstStyle/>
          <a:p>
            <a:r>
              <a:rPr lang="de-DE" sz="3600" dirty="0" err="1" smtClean="0"/>
              <a:t>Reminder</a:t>
            </a:r>
            <a:r>
              <a:rPr lang="de-DE" sz="3600" dirty="0" smtClean="0"/>
              <a:t> </a:t>
            </a:r>
            <a:r>
              <a:rPr lang="de-DE" sz="3600" dirty="0" err="1" smtClean="0"/>
              <a:t>about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DECISIVE </a:t>
            </a:r>
            <a:r>
              <a:rPr lang="de-DE" sz="3600" dirty="0" err="1" smtClean="0"/>
              <a:t>concept</a:t>
            </a:r>
            <a:endParaRPr lang="fr-FR" sz="36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306" y="2964581"/>
            <a:ext cx="4367831" cy="389341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682"/>
            <a:ext cx="4300320" cy="3807896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0" name="ZoneTexte 9"/>
          <p:cNvSpPr txBox="1"/>
          <p:nvPr/>
        </p:nvSpPr>
        <p:spPr>
          <a:xfrm>
            <a:off x="3319147" y="4881079"/>
            <a:ext cx="1274849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DECISIVE: change of </a:t>
            </a:r>
            <a:r>
              <a:rPr lang="fr-FR" sz="1200" b="1" dirty="0" err="1">
                <a:solidFill>
                  <a:schemeClr val="bg1"/>
                </a:solidFill>
              </a:rPr>
              <a:t>urban</a:t>
            </a:r>
            <a:r>
              <a:rPr lang="fr-FR" sz="1200" b="1" dirty="0">
                <a:solidFill>
                  <a:schemeClr val="bg1"/>
                </a:solidFill>
              </a:rPr>
              <a:t> </a:t>
            </a:r>
            <a:r>
              <a:rPr lang="fr-FR" sz="1200" b="1" dirty="0" err="1">
                <a:solidFill>
                  <a:schemeClr val="bg1"/>
                </a:solidFill>
              </a:rPr>
              <a:t>metabolism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4" name="Flèche courbée vers le bas 3"/>
          <p:cNvSpPr/>
          <p:nvPr/>
        </p:nvSpPr>
        <p:spPr>
          <a:xfrm rot="1030581" flipV="1">
            <a:off x="2059243" y="5451196"/>
            <a:ext cx="1297172" cy="419832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e bas 13"/>
          <p:cNvSpPr/>
          <p:nvPr/>
        </p:nvSpPr>
        <p:spPr>
          <a:xfrm rot="20353667">
            <a:off x="4059222" y="4340188"/>
            <a:ext cx="1297172" cy="321311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8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Demonstrating the concept</a:t>
            </a:r>
            <a:endParaRPr lang="en-GB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Test the </a:t>
            </a:r>
            <a:r>
              <a:rPr lang="fr-FR" dirty="0" err="1" smtClean="0"/>
              <a:t>feasability</a:t>
            </a:r>
            <a:r>
              <a:rPr lang="fr-FR" dirty="0" smtClean="0"/>
              <a:t> of the installation of the </a:t>
            </a:r>
            <a:r>
              <a:rPr lang="fr-FR" dirty="0" err="1" smtClean="0"/>
              <a:t>decentralised</a:t>
            </a:r>
            <a:r>
              <a:rPr lang="fr-FR" dirty="0" smtClean="0"/>
              <a:t> </a:t>
            </a:r>
            <a:r>
              <a:rPr lang="fr-FR" dirty="0" err="1" smtClean="0"/>
              <a:t>waste</a:t>
            </a:r>
            <a:r>
              <a:rPr lang="fr-FR" dirty="0" smtClean="0"/>
              <a:t> </a:t>
            </a:r>
            <a:r>
              <a:rPr lang="fr-FR" dirty="0" err="1" smtClean="0"/>
              <a:t>valorization</a:t>
            </a:r>
            <a:r>
              <a:rPr lang="fr-FR" dirty="0" smtClean="0"/>
              <a:t> circuit</a:t>
            </a:r>
          </a:p>
          <a:p>
            <a:r>
              <a:rPr lang="fr-FR" dirty="0" smtClean="0"/>
              <a:t>Test the </a:t>
            </a:r>
            <a:r>
              <a:rPr lang="fr-FR" dirty="0" err="1" smtClean="0"/>
              <a:t>technical</a:t>
            </a:r>
            <a:r>
              <a:rPr lang="fr-FR" dirty="0" smtClean="0"/>
              <a:t> performance of the micro-</a:t>
            </a:r>
            <a:r>
              <a:rPr lang="fr-FR" dirty="0" err="1" smtClean="0"/>
              <a:t>processes</a:t>
            </a:r>
            <a:endParaRPr lang="fr-FR" dirty="0" smtClean="0"/>
          </a:p>
          <a:p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data to </a:t>
            </a:r>
            <a:r>
              <a:rPr lang="fr-FR" dirty="0" err="1" smtClean="0"/>
              <a:t>assess</a:t>
            </a:r>
            <a:r>
              <a:rPr lang="fr-FR" dirty="0" smtClean="0"/>
              <a:t> the </a:t>
            </a:r>
            <a:r>
              <a:rPr lang="fr-FR" dirty="0" err="1" smtClean="0"/>
              <a:t>economic</a:t>
            </a:r>
            <a:r>
              <a:rPr lang="fr-FR" dirty="0" smtClean="0"/>
              <a:t> and </a:t>
            </a:r>
            <a:r>
              <a:rPr lang="fr-FR" dirty="0" err="1" smtClean="0"/>
              <a:t>environmental</a:t>
            </a:r>
            <a:r>
              <a:rPr lang="fr-FR" dirty="0" smtClean="0"/>
              <a:t> performances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0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Demonstration</a:t>
            </a:r>
            <a:r>
              <a:rPr lang="fr-FR" dirty="0" smtClean="0"/>
              <a:t> sites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5516" y="1975797"/>
            <a:ext cx="5357158" cy="3957331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Lyon (France)</a:t>
            </a:r>
          </a:p>
          <a:p>
            <a:pPr lvl="1"/>
            <a:r>
              <a:rPr lang="fr-FR" dirty="0" smtClean="0"/>
              <a:t>3rd French city; center of the 2</a:t>
            </a:r>
            <a:r>
              <a:rPr lang="fr-FR" baseline="30000" dirty="0" smtClean="0"/>
              <a:t>nd</a:t>
            </a:r>
            <a:r>
              <a:rPr lang="fr-FR" dirty="0" smtClean="0"/>
              <a:t> French </a:t>
            </a:r>
            <a:r>
              <a:rPr lang="fr-FR" dirty="0" err="1" smtClean="0"/>
              <a:t>urban</a:t>
            </a:r>
            <a:r>
              <a:rPr lang="fr-FR" dirty="0" smtClean="0"/>
              <a:t> area</a:t>
            </a:r>
          </a:p>
          <a:p>
            <a:pPr lvl="1"/>
            <a:r>
              <a:rPr lang="fr-FR" dirty="0" smtClean="0"/>
              <a:t>No </a:t>
            </a:r>
            <a:r>
              <a:rPr lang="fr-FR" dirty="0" err="1" smtClean="0"/>
              <a:t>biowaste</a:t>
            </a:r>
            <a:r>
              <a:rPr lang="fr-FR" dirty="0" smtClean="0"/>
              <a:t> </a:t>
            </a:r>
            <a:r>
              <a:rPr lang="fr-FR" dirty="0" err="1" smtClean="0"/>
              <a:t>separate</a:t>
            </a:r>
            <a:r>
              <a:rPr lang="fr-FR" dirty="0" smtClean="0"/>
              <a:t> management (at the </a:t>
            </a:r>
            <a:r>
              <a:rPr lang="fr-FR" dirty="0" err="1" smtClean="0"/>
              <a:t>beginning</a:t>
            </a:r>
            <a:r>
              <a:rPr lang="fr-FR" dirty="0" smtClean="0"/>
              <a:t> of the </a:t>
            </a:r>
            <a:r>
              <a:rPr lang="fr-FR" dirty="0" err="1" smtClean="0"/>
              <a:t>project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reFARMERS</a:t>
            </a:r>
            <a:r>
              <a:rPr lang="fr-FR" dirty="0" smtClean="0"/>
              <a:t> – a </a:t>
            </a:r>
            <a:r>
              <a:rPr lang="fr-FR" dirty="0" err="1" smtClean="0"/>
              <a:t>urban</a:t>
            </a:r>
            <a:r>
              <a:rPr lang="fr-FR" dirty="0" smtClean="0"/>
              <a:t> </a:t>
            </a:r>
            <a:r>
              <a:rPr lang="fr-FR" dirty="0" err="1" smtClean="0"/>
              <a:t>farm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Dolina</a:t>
            </a:r>
            <a:r>
              <a:rPr lang="fr-FR" dirty="0"/>
              <a:t>, </a:t>
            </a:r>
            <a:r>
              <a:rPr lang="fr-FR" dirty="0" err="1"/>
              <a:t>Italy</a:t>
            </a:r>
            <a:endParaRPr lang="fr-FR" dirty="0"/>
          </a:p>
          <a:p>
            <a:pPr lvl="1"/>
            <a:r>
              <a:rPr lang="en-US" dirty="0"/>
              <a:t>Community far from waste management solutions in the area</a:t>
            </a:r>
          </a:p>
          <a:p>
            <a:pPr lvl="1"/>
            <a:r>
              <a:rPr lang="en-US" dirty="0"/>
              <a:t>Household bio-waste + restaurants</a:t>
            </a:r>
          </a:p>
          <a:p>
            <a:pPr lvl="1"/>
            <a:r>
              <a:rPr lang="en-US" dirty="0"/>
              <a:t>Link with local agriculture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337" y="1962702"/>
            <a:ext cx="2152650" cy="21240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337" y="4390023"/>
            <a:ext cx="2287604" cy="1501240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8196714" y="5322771"/>
            <a:ext cx="269507" cy="2213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92202" y="4668253"/>
            <a:ext cx="279133" cy="962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Alternative 8"/>
          <p:cNvSpPr/>
          <p:nvPr/>
        </p:nvSpPr>
        <p:spPr>
          <a:xfrm rot="20732019">
            <a:off x="5177066" y="5386634"/>
            <a:ext cx="1365920" cy="66211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</a:t>
            </a:r>
            <a:r>
              <a:rPr lang="fr-FR" sz="2000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fr-FR" sz="20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Decisive OK">
      <a:dk1>
        <a:srgbClr val="000000"/>
      </a:dk1>
      <a:lt1>
        <a:srgbClr val="FFFFFF"/>
      </a:lt1>
      <a:dk2>
        <a:srgbClr val="818181"/>
      </a:dk2>
      <a:lt2>
        <a:srgbClr val="D2D2D2"/>
      </a:lt2>
      <a:accent1>
        <a:srgbClr val="5C5C5C"/>
      </a:accent1>
      <a:accent2>
        <a:srgbClr val="C0504D"/>
      </a:accent2>
      <a:accent3>
        <a:srgbClr val="FF9400"/>
      </a:accent3>
      <a:accent4>
        <a:srgbClr val="F17B00"/>
      </a:accent4>
      <a:accent5>
        <a:srgbClr val="EC2554"/>
      </a:accent5>
      <a:accent6>
        <a:srgbClr val="C0504D"/>
      </a:accent6>
      <a:hlink>
        <a:srgbClr val="C0504D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117</Words>
  <Application>Microsoft Office PowerPoint</Application>
  <PresentationFormat>Affichage à l'écran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ArialMT</vt:lpstr>
      <vt:lpstr>Calibri</vt:lpstr>
      <vt:lpstr>1_Thème Office</vt:lpstr>
      <vt:lpstr>Demonstration of the DECISIVE concept</vt:lpstr>
      <vt:lpstr>Reminder about the DECISIVE concept</vt:lpstr>
      <vt:lpstr>Demonstrating the concept</vt:lpstr>
      <vt:lpstr>Demonstration sites</vt:lpstr>
    </vt:vector>
  </TitlesOfParts>
  <Company>INRAE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of the DECISIVE concept</dc:title>
  <dc:creator>Tremier Anne</dc:creator>
  <cp:lastModifiedBy>Tremier Anne</cp:lastModifiedBy>
  <cp:revision>5</cp:revision>
  <dcterms:created xsi:type="dcterms:W3CDTF">2021-07-09T15:17:06Z</dcterms:created>
  <dcterms:modified xsi:type="dcterms:W3CDTF">2021-07-09T15:59:59Z</dcterms:modified>
</cp:coreProperties>
</file>