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65" r:id="rId5"/>
    <p:sldId id="438" r:id="rId6"/>
    <p:sldId id="278" r:id="rId7"/>
    <p:sldId id="457" r:id="rId8"/>
    <p:sldId id="462" r:id="rId9"/>
    <p:sldId id="426" r:id="rId10"/>
    <p:sldId id="434" r:id="rId11"/>
    <p:sldId id="451" r:id="rId12"/>
    <p:sldId id="452" r:id="rId13"/>
    <p:sldId id="453" r:id="rId14"/>
    <p:sldId id="431" r:id="rId15"/>
    <p:sldId id="432" r:id="rId16"/>
    <p:sldId id="456" r:id="rId17"/>
    <p:sldId id="454" r:id="rId18"/>
    <p:sldId id="455" r:id="rId19"/>
    <p:sldId id="460" r:id="rId20"/>
    <p:sldId id="433" r:id="rId21"/>
    <p:sldId id="429" r:id="rId22"/>
    <p:sldId id="430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CB93D-7E9C-43FC-A4FE-AB0F160FE6BD}" v="17" dt="2021-06-10T07:45:50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9404" autoAdjust="0"/>
  </p:normalViewPr>
  <p:slideViewPr>
    <p:cSldViewPr snapToGrid="0" snapToObjects="1">
      <p:cViewPr>
        <p:scale>
          <a:sx n="90" d="100"/>
          <a:sy n="90" d="100"/>
        </p:scale>
        <p:origin x="4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a Chifari" userId="c838e88b-a32f-4b3c-aaa3-d6ebee38faa2" providerId="ADAL" clId="{8D3CB93D-7E9C-43FC-A4FE-AB0F160FE6BD}"/>
    <pc:docChg chg="custSel modSld">
      <pc:chgData name="Rosaria Chifari" userId="c838e88b-a32f-4b3c-aaa3-d6ebee38faa2" providerId="ADAL" clId="{8D3CB93D-7E9C-43FC-A4FE-AB0F160FE6BD}" dt="2021-06-10T07:46:10.517" v="223" actId="20577"/>
      <pc:docMkLst>
        <pc:docMk/>
      </pc:docMkLst>
      <pc:sldChg chg="addSp modSp mod">
        <pc:chgData name="Rosaria Chifari" userId="c838e88b-a32f-4b3c-aaa3-d6ebee38faa2" providerId="ADAL" clId="{8D3CB93D-7E9C-43FC-A4FE-AB0F160FE6BD}" dt="2021-06-10T07:46:10.517" v="223" actId="20577"/>
        <pc:sldMkLst>
          <pc:docMk/>
          <pc:sldMk cId="2626628693" sldId="462"/>
        </pc:sldMkLst>
        <pc:spChg chg="mod">
          <ac:chgData name="Rosaria Chifari" userId="c838e88b-a32f-4b3c-aaa3-d6ebee38faa2" providerId="ADAL" clId="{8D3CB93D-7E9C-43FC-A4FE-AB0F160FE6BD}" dt="2021-06-10T07:45:45.180" v="199" actId="1076"/>
          <ac:spMkLst>
            <pc:docMk/>
            <pc:sldMk cId="2626628693" sldId="462"/>
            <ac:spMk id="5" creationId="{A9C2A182-A95E-4767-B0F2-0BCA178E7D32}"/>
          </ac:spMkLst>
        </pc:spChg>
        <pc:spChg chg="mod">
          <ac:chgData name="Rosaria Chifari" userId="c838e88b-a32f-4b3c-aaa3-d6ebee38faa2" providerId="ADAL" clId="{8D3CB93D-7E9C-43FC-A4FE-AB0F160FE6BD}" dt="2021-06-10T07:39:53.964" v="18" actId="20577"/>
          <ac:spMkLst>
            <pc:docMk/>
            <pc:sldMk cId="2626628693" sldId="462"/>
            <ac:spMk id="25" creationId="{14409170-2E36-4AB1-AE95-348482CB4DB0}"/>
          </ac:spMkLst>
        </pc:spChg>
        <pc:spChg chg="mod">
          <ac:chgData name="Rosaria Chifari" userId="c838e88b-a32f-4b3c-aaa3-d6ebee38faa2" providerId="ADAL" clId="{8D3CB93D-7E9C-43FC-A4FE-AB0F160FE6BD}" dt="2021-06-10T07:41:15.604" v="47" actId="14100"/>
          <ac:spMkLst>
            <pc:docMk/>
            <pc:sldMk cId="2626628693" sldId="462"/>
            <ac:spMk id="29" creationId="{FA4BAA78-99C7-4108-91B6-61BDDAA5DFE5}"/>
          </ac:spMkLst>
        </pc:spChg>
        <pc:spChg chg="mod">
          <ac:chgData name="Rosaria Chifari" userId="c838e88b-a32f-4b3c-aaa3-d6ebee38faa2" providerId="ADAL" clId="{8D3CB93D-7E9C-43FC-A4FE-AB0F160FE6BD}" dt="2021-06-10T07:39:50.138" v="16" actId="20577"/>
          <ac:spMkLst>
            <pc:docMk/>
            <pc:sldMk cId="2626628693" sldId="462"/>
            <ac:spMk id="30" creationId="{6E07F833-17EB-45D0-80C6-53833C6F87C9}"/>
          </ac:spMkLst>
        </pc:spChg>
        <pc:spChg chg="mod">
          <ac:chgData name="Rosaria Chifari" userId="c838e88b-a32f-4b3c-aaa3-d6ebee38faa2" providerId="ADAL" clId="{8D3CB93D-7E9C-43FC-A4FE-AB0F160FE6BD}" dt="2021-06-10T07:40:50.088" v="33" actId="20577"/>
          <ac:spMkLst>
            <pc:docMk/>
            <pc:sldMk cId="2626628693" sldId="462"/>
            <ac:spMk id="32" creationId="{7E078D0C-5664-4363-9266-5709B9A8DB0E}"/>
          </ac:spMkLst>
        </pc:spChg>
        <pc:spChg chg="mod">
          <ac:chgData name="Rosaria Chifari" userId="c838e88b-a32f-4b3c-aaa3-d6ebee38faa2" providerId="ADAL" clId="{8D3CB93D-7E9C-43FC-A4FE-AB0F160FE6BD}" dt="2021-06-10T07:45:22.048" v="194" actId="20577"/>
          <ac:spMkLst>
            <pc:docMk/>
            <pc:sldMk cId="2626628693" sldId="462"/>
            <ac:spMk id="45" creationId="{65ED6228-762B-4C3E-ACC8-67CB7FD8D145}"/>
          </ac:spMkLst>
        </pc:spChg>
        <pc:spChg chg="mod">
          <ac:chgData name="Rosaria Chifari" userId="c838e88b-a32f-4b3c-aaa3-d6ebee38faa2" providerId="ADAL" clId="{8D3CB93D-7E9C-43FC-A4FE-AB0F160FE6BD}" dt="2021-06-10T07:41:35.178" v="50" actId="20577"/>
          <ac:spMkLst>
            <pc:docMk/>
            <pc:sldMk cId="2626628693" sldId="462"/>
            <ac:spMk id="46" creationId="{7EF85D6D-9D76-45FB-837D-3BB600F70BDB}"/>
          </ac:spMkLst>
        </pc:spChg>
        <pc:spChg chg="mod">
          <ac:chgData name="Rosaria Chifari" userId="c838e88b-a32f-4b3c-aaa3-d6ebee38faa2" providerId="ADAL" clId="{8D3CB93D-7E9C-43FC-A4FE-AB0F160FE6BD}" dt="2021-06-10T07:37:25.852" v="1" actId="14100"/>
          <ac:spMkLst>
            <pc:docMk/>
            <pc:sldMk cId="2626628693" sldId="462"/>
            <ac:spMk id="63" creationId="{3D809761-A092-4A19-8272-80B25D47A161}"/>
          </ac:spMkLst>
        </pc:spChg>
        <pc:spChg chg="add mod">
          <ac:chgData name="Rosaria Chifari" userId="c838e88b-a32f-4b3c-aaa3-d6ebee38faa2" providerId="ADAL" clId="{8D3CB93D-7E9C-43FC-A4FE-AB0F160FE6BD}" dt="2021-06-10T07:45:25.642" v="195" actId="1076"/>
          <ac:spMkLst>
            <pc:docMk/>
            <pc:sldMk cId="2626628693" sldId="462"/>
            <ac:spMk id="84" creationId="{C2A4E7B8-1D10-4C7F-98D7-15D246D0C281}"/>
          </ac:spMkLst>
        </pc:spChg>
        <pc:spChg chg="add mod">
          <ac:chgData name="Rosaria Chifari" userId="c838e88b-a32f-4b3c-aaa3-d6ebee38faa2" providerId="ADAL" clId="{8D3CB93D-7E9C-43FC-A4FE-AB0F160FE6BD}" dt="2021-06-10T07:45:08.081" v="191" actId="20577"/>
          <ac:spMkLst>
            <pc:docMk/>
            <pc:sldMk cId="2626628693" sldId="462"/>
            <ac:spMk id="85" creationId="{76D6B6DF-D9D1-4124-8B27-109F8A7A8F1B}"/>
          </ac:spMkLst>
        </pc:spChg>
        <pc:spChg chg="add mod">
          <ac:chgData name="Rosaria Chifari" userId="c838e88b-a32f-4b3c-aaa3-d6ebee38faa2" providerId="ADAL" clId="{8D3CB93D-7E9C-43FC-A4FE-AB0F160FE6BD}" dt="2021-06-10T07:45:32.460" v="197" actId="1076"/>
          <ac:spMkLst>
            <pc:docMk/>
            <pc:sldMk cId="2626628693" sldId="462"/>
            <ac:spMk id="86" creationId="{A148368E-495D-4737-80EE-6CB375F85752}"/>
          </ac:spMkLst>
        </pc:spChg>
        <pc:spChg chg="add mod">
          <ac:chgData name="Rosaria Chifari" userId="c838e88b-a32f-4b3c-aaa3-d6ebee38faa2" providerId="ADAL" clId="{8D3CB93D-7E9C-43FC-A4FE-AB0F160FE6BD}" dt="2021-06-10T07:46:10.517" v="223" actId="20577"/>
          <ac:spMkLst>
            <pc:docMk/>
            <pc:sldMk cId="2626628693" sldId="462"/>
            <ac:spMk id="87" creationId="{8684322B-1656-416B-8C98-D783B054CDD6}"/>
          </ac:spMkLst>
        </pc:spChg>
        <pc:cxnChg chg="mod">
          <ac:chgData name="Rosaria Chifari" userId="c838e88b-a32f-4b3c-aaa3-d6ebee38faa2" providerId="ADAL" clId="{8D3CB93D-7E9C-43FC-A4FE-AB0F160FE6BD}" dt="2021-06-10T07:37:31.218" v="2" actId="1076"/>
          <ac:cxnSpMkLst>
            <pc:docMk/>
            <pc:sldMk cId="2626628693" sldId="462"/>
            <ac:cxnSpMk id="22" creationId="{C9D7A2DB-A280-4643-84BB-9E42A5AD8D54}"/>
          </ac:cxnSpMkLst>
        </pc:cxnChg>
        <pc:cxnChg chg="mod">
          <ac:chgData name="Rosaria Chifari" userId="c838e88b-a32f-4b3c-aaa3-d6ebee38faa2" providerId="ADAL" clId="{8D3CB93D-7E9C-43FC-A4FE-AB0F160FE6BD}" dt="2021-06-10T07:39:50.138" v="16" actId="20577"/>
          <ac:cxnSpMkLst>
            <pc:docMk/>
            <pc:sldMk cId="2626628693" sldId="462"/>
            <ac:cxnSpMk id="27" creationId="{5489468C-E4C1-41A6-BFB4-69C25AD8F28B}"/>
          </ac:cxnSpMkLst>
        </pc:cxnChg>
        <pc:cxnChg chg="mod">
          <ac:chgData name="Rosaria Chifari" userId="c838e88b-a32f-4b3c-aaa3-d6ebee38faa2" providerId="ADAL" clId="{8D3CB93D-7E9C-43FC-A4FE-AB0F160FE6BD}" dt="2021-06-10T07:40:45.383" v="19" actId="20577"/>
          <ac:cxnSpMkLst>
            <pc:docMk/>
            <pc:sldMk cId="2626628693" sldId="462"/>
            <ac:cxnSpMk id="38" creationId="{D1B72D07-EF3E-43EA-B67A-DB2214E34AD0}"/>
          </ac:cxnSpMkLst>
        </pc:cxnChg>
        <pc:cxnChg chg="mod">
          <ac:chgData name="Rosaria Chifari" userId="c838e88b-a32f-4b3c-aaa3-d6ebee38faa2" providerId="ADAL" clId="{8D3CB93D-7E9C-43FC-A4FE-AB0F160FE6BD}" dt="2021-06-10T07:41:15.604" v="47" actId="14100"/>
          <ac:cxnSpMkLst>
            <pc:docMk/>
            <pc:sldMk cId="2626628693" sldId="462"/>
            <ac:cxnSpMk id="49" creationId="{C319C572-2538-4D9D-8CA8-213E69367660}"/>
          </ac:cxnSpMkLst>
        </pc:cxnChg>
        <pc:cxnChg chg="mod">
          <ac:chgData name="Rosaria Chifari" userId="c838e88b-a32f-4b3c-aaa3-d6ebee38faa2" providerId="ADAL" clId="{8D3CB93D-7E9C-43FC-A4FE-AB0F160FE6BD}" dt="2021-06-10T07:39:50.138" v="16" actId="20577"/>
          <ac:cxnSpMkLst>
            <pc:docMk/>
            <pc:sldMk cId="2626628693" sldId="462"/>
            <ac:cxnSpMk id="50" creationId="{19E8E35C-A14F-4EF5-9102-65D1896E1310}"/>
          </ac:cxnSpMkLst>
        </pc:cxnChg>
        <pc:cxnChg chg="mod">
          <ac:chgData name="Rosaria Chifari" userId="c838e88b-a32f-4b3c-aaa3-d6ebee38faa2" providerId="ADAL" clId="{8D3CB93D-7E9C-43FC-A4FE-AB0F160FE6BD}" dt="2021-06-10T07:41:15.604" v="47" actId="14100"/>
          <ac:cxnSpMkLst>
            <pc:docMk/>
            <pc:sldMk cId="2626628693" sldId="462"/>
            <ac:cxnSpMk id="64" creationId="{AF3761D1-7FDB-403A-8413-08976EEE966D}"/>
          </ac:cxnSpMkLst>
        </pc:cxnChg>
        <pc:cxnChg chg="mod">
          <ac:chgData name="Rosaria Chifari" userId="c838e88b-a32f-4b3c-aaa3-d6ebee38faa2" providerId="ADAL" clId="{8D3CB93D-7E9C-43FC-A4FE-AB0F160FE6BD}" dt="2021-06-10T07:41:15.604" v="47" actId="14100"/>
          <ac:cxnSpMkLst>
            <pc:docMk/>
            <pc:sldMk cId="2626628693" sldId="462"/>
            <ac:cxnSpMk id="65" creationId="{83C7F34D-E758-4903-B5C4-E3307C90E453}"/>
          </ac:cxnSpMkLst>
        </pc:cxnChg>
        <pc:cxnChg chg="mod">
          <ac:chgData name="Rosaria Chifari" userId="c838e88b-a32f-4b3c-aaa3-d6ebee38faa2" providerId="ADAL" clId="{8D3CB93D-7E9C-43FC-A4FE-AB0F160FE6BD}" dt="2021-06-10T07:37:25.852" v="1" actId="14100"/>
          <ac:cxnSpMkLst>
            <pc:docMk/>
            <pc:sldMk cId="2626628693" sldId="462"/>
            <ac:cxnSpMk id="71" creationId="{FF2999B2-303A-457E-82F2-5A6D3F77251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33DA4-99A9-4A55-BE20-25D5BC39187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846C1C-E904-4248-A71C-D9D3BC49A331}">
      <dgm:prSet custT="1"/>
      <dgm:spPr/>
      <dgm:t>
        <a:bodyPr/>
        <a:lstStyle/>
        <a:p>
          <a:r>
            <a:rPr lang="en-GB" sz="1800" baseline="0" dirty="0"/>
            <a:t>“INNOVATIVE” SCENARIO</a:t>
          </a:r>
        </a:p>
        <a:p>
          <a:r>
            <a:rPr lang="en-GB" sz="1800" baseline="0" dirty="0"/>
            <a:t>DECISIVE systems </a:t>
          </a:r>
        </a:p>
        <a:p>
          <a:r>
            <a:rPr lang="en-GB" sz="1800" baseline="0" dirty="0"/>
            <a:t>(</a:t>
          </a:r>
          <a:r>
            <a:rPr lang="en-GB" sz="1800" baseline="0" dirty="0" err="1"/>
            <a:t>mAD</a:t>
          </a:r>
          <a:r>
            <a:rPr lang="en-GB" sz="1800" baseline="0" dirty="0"/>
            <a:t>+ Stirling motor) </a:t>
          </a:r>
        </a:p>
      </dgm:t>
    </dgm:pt>
    <dgm:pt modelId="{5D6E28BC-3BB2-461B-917B-C8816F9AB257}" type="parTrans" cxnId="{A533E9F9-6706-4116-8ED4-566E658E7BB0}">
      <dgm:prSet/>
      <dgm:spPr/>
      <dgm:t>
        <a:bodyPr/>
        <a:lstStyle/>
        <a:p>
          <a:endParaRPr lang="es-ES"/>
        </a:p>
      </dgm:t>
    </dgm:pt>
    <dgm:pt modelId="{FCBF0F01-0806-48D6-8A75-0F534A003533}" type="sibTrans" cxnId="{A533E9F9-6706-4116-8ED4-566E658E7BB0}">
      <dgm:prSet/>
      <dgm:spPr/>
      <dgm:t>
        <a:bodyPr/>
        <a:lstStyle/>
        <a:p>
          <a:endParaRPr lang="es-ES"/>
        </a:p>
      </dgm:t>
    </dgm:pt>
    <dgm:pt modelId="{6E9DDDB6-26FF-48D9-9AA6-A3FC75204DA4}">
      <dgm:prSet custT="1"/>
      <dgm:spPr/>
      <dgm:t>
        <a:bodyPr/>
        <a:lstStyle/>
        <a:p>
          <a:r>
            <a:rPr lang="ca-ES" sz="2000" baseline="0" dirty="0"/>
            <a:t>“BASELINE” SCENARIO</a:t>
          </a:r>
          <a:endParaRPr lang="es-ES" sz="2000" dirty="0"/>
        </a:p>
      </dgm:t>
    </dgm:pt>
    <dgm:pt modelId="{D64BCFC0-C92F-4BB2-85CA-EF723C8FA2D7}" type="parTrans" cxnId="{BD0374E8-8869-4C69-B5DA-3CFA17279794}">
      <dgm:prSet/>
      <dgm:spPr/>
      <dgm:t>
        <a:bodyPr/>
        <a:lstStyle/>
        <a:p>
          <a:endParaRPr lang="es-ES"/>
        </a:p>
      </dgm:t>
    </dgm:pt>
    <dgm:pt modelId="{86792C44-889E-4255-895B-1D6BED9074E0}" type="sibTrans" cxnId="{BD0374E8-8869-4C69-B5DA-3CFA17279794}">
      <dgm:prSet/>
      <dgm:spPr/>
      <dgm:t>
        <a:bodyPr/>
        <a:lstStyle/>
        <a:p>
          <a:endParaRPr lang="es-ES"/>
        </a:p>
      </dgm:t>
    </dgm:pt>
    <dgm:pt modelId="{778781EA-2A88-469F-B63D-A66E232C1E5A}">
      <dgm:prSet/>
      <dgm:spPr/>
      <dgm:t>
        <a:bodyPr/>
        <a:lstStyle/>
        <a:p>
          <a:endParaRPr lang="en-US"/>
        </a:p>
      </dgm:t>
    </dgm:pt>
    <dgm:pt modelId="{6BC42A5B-40D6-4A04-96F4-8ACCAC9A69E7}" type="parTrans" cxnId="{6CB141C6-EFEB-4DCF-8225-2A7F6F143703}">
      <dgm:prSet/>
      <dgm:spPr/>
      <dgm:t>
        <a:bodyPr/>
        <a:lstStyle/>
        <a:p>
          <a:endParaRPr lang="es-ES"/>
        </a:p>
      </dgm:t>
    </dgm:pt>
    <dgm:pt modelId="{DFD13885-0DDA-4082-AF8B-47E291917B5B}" type="sibTrans" cxnId="{6CB141C6-EFEB-4DCF-8225-2A7F6F143703}">
      <dgm:prSet/>
      <dgm:spPr/>
      <dgm:t>
        <a:bodyPr/>
        <a:lstStyle/>
        <a:p>
          <a:endParaRPr lang="es-ES"/>
        </a:p>
      </dgm:t>
    </dgm:pt>
    <dgm:pt modelId="{54BD511C-A237-4227-B6C8-C3F432A34215}" type="pres">
      <dgm:prSet presAssocID="{C4D33DA4-99A9-4A55-BE20-25D5BC391877}" presName="compositeShape" presStyleCnt="0">
        <dgm:presLayoutVars>
          <dgm:chMax val="2"/>
          <dgm:dir/>
          <dgm:resizeHandles val="exact"/>
        </dgm:presLayoutVars>
      </dgm:prSet>
      <dgm:spPr/>
    </dgm:pt>
    <dgm:pt modelId="{9541B563-9678-4A18-ACDB-8F57B3BAA827}" type="pres">
      <dgm:prSet presAssocID="{C4D33DA4-99A9-4A55-BE20-25D5BC391877}" presName="divider" presStyleLbl="fgShp" presStyleIdx="0" presStyleCnt="1"/>
      <dgm:spPr/>
    </dgm:pt>
    <dgm:pt modelId="{A68D9B78-8CB3-4B4A-8E92-CD999D2E36CB}" type="pres">
      <dgm:prSet presAssocID="{EE846C1C-E904-4248-A71C-D9D3BC49A331}" presName="downArrow" presStyleLbl="node1" presStyleIdx="0" presStyleCnt="2"/>
      <dgm:spPr>
        <a:solidFill>
          <a:srgbClr val="FF9900"/>
        </a:solidFill>
      </dgm:spPr>
    </dgm:pt>
    <dgm:pt modelId="{B43F3F20-C86A-4F67-927E-15BA43400E95}" type="pres">
      <dgm:prSet presAssocID="{EE846C1C-E904-4248-A71C-D9D3BC49A331}" presName="downArrowText" presStyleLbl="revTx" presStyleIdx="0" presStyleCnt="2" custScaleX="145996" custLinFactNeighborX="4279" custLinFactNeighborY="-5597">
        <dgm:presLayoutVars>
          <dgm:bulletEnabled val="1"/>
        </dgm:presLayoutVars>
      </dgm:prSet>
      <dgm:spPr/>
    </dgm:pt>
    <dgm:pt modelId="{1097A1C8-8689-4A33-AAF1-4D74ED9A0E50}" type="pres">
      <dgm:prSet presAssocID="{6E9DDDB6-26FF-48D9-9AA6-A3FC75204DA4}" presName="upArrow" presStyleLbl="node1" presStyleIdx="1" presStyleCnt="2"/>
      <dgm:spPr>
        <a:solidFill>
          <a:srgbClr val="5596FF"/>
        </a:solidFill>
      </dgm:spPr>
    </dgm:pt>
    <dgm:pt modelId="{3AF35B14-7E08-4EE9-9B7F-463940ABA90A}" type="pres">
      <dgm:prSet presAssocID="{6E9DDDB6-26FF-48D9-9AA6-A3FC75204DA4}" presName="upArrowText" presStyleLbl="revTx" presStyleIdx="1" presStyleCnt="2" custLinFactNeighborX="-12158" custLinFactNeighborY="0">
        <dgm:presLayoutVars>
          <dgm:bulletEnabled val="1"/>
        </dgm:presLayoutVars>
      </dgm:prSet>
      <dgm:spPr/>
    </dgm:pt>
  </dgm:ptLst>
  <dgm:cxnLst>
    <dgm:cxn modelId="{3867B86D-42AB-0E4D-B5FD-01BC15EAA20B}" type="presOf" srcId="{6E9DDDB6-26FF-48D9-9AA6-A3FC75204DA4}" destId="{3AF35B14-7E08-4EE9-9B7F-463940ABA90A}" srcOrd="0" destOrd="0" presId="urn:microsoft.com/office/officeart/2005/8/layout/arrow3"/>
    <dgm:cxn modelId="{9BFB744E-442F-B147-B82D-9F0269A8D7D0}" type="presOf" srcId="{C4D33DA4-99A9-4A55-BE20-25D5BC391877}" destId="{54BD511C-A237-4227-B6C8-C3F432A34215}" srcOrd="0" destOrd="0" presId="urn:microsoft.com/office/officeart/2005/8/layout/arrow3"/>
    <dgm:cxn modelId="{5309C47A-D9FE-F743-9BBC-4544EAD28CF0}" type="presOf" srcId="{EE846C1C-E904-4248-A71C-D9D3BC49A331}" destId="{B43F3F20-C86A-4F67-927E-15BA43400E95}" srcOrd="0" destOrd="0" presId="urn:microsoft.com/office/officeart/2005/8/layout/arrow3"/>
    <dgm:cxn modelId="{6CB141C6-EFEB-4DCF-8225-2A7F6F143703}" srcId="{C4D33DA4-99A9-4A55-BE20-25D5BC391877}" destId="{778781EA-2A88-469F-B63D-A66E232C1E5A}" srcOrd="2" destOrd="0" parTransId="{6BC42A5B-40D6-4A04-96F4-8ACCAC9A69E7}" sibTransId="{DFD13885-0DDA-4082-AF8B-47E291917B5B}"/>
    <dgm:cxn modelId="{BD0374E8-8869-4C69-B5DA-3CFA17279794}" srcId="{C4D33DA4-99A9-4A55-BE20-25D5BC391877}" destId="{6E9DDDB6-26FF-48D9-9AA6-A3FC75204DA4}" srcOrd="1" destOrd="0" parTransId="{D64BCFC0-C92F-4BB2-85CA-EF723C8FA2D7}" sibTransId="{86792C44-889E-4255-895B-1D6BED9074E0}"/>
    <dgm:cxn modelId="{A533E9F9-6706-4116-8ED4-566E658E7BB0}" srcId="{C4D33DA4-99A9-4A55-BE20-25D5BC391877}" destId="{EE846C1C-E904-4248-A71C-D9D3BC49A331}" srcOrd="0" destOrd="0" parTransId="{5D6E28BC-3BB2-461B-917B-C8816F9AB257}" sibTransId="{FCBF0F01-0806-48D6-8A75-0F534A003533}"/>
    <dgm:cxn modelId="{BA0AE3D5-7C93-4549-A2B7-92F4173A4D35}" type="presParOf" srcId="{54BD511C-A237-4227-B6C8-C3F432A34215}" destId="{9541B563-9678-4A18-ACDB-8F57B3BAA827}" srcOrd="0" destOrd="0" presId="urn:microsoft.com/office/officeart/2005/8/layout/arrow3"/>
    <dgm:cxn modelId="{620661A4-B067-F246-BA59-73E9CF98B42E}" type="presParOf" srcId="{54BD511C-A237-4227-B6C8-C3F432A34215}" destId="{A68D9B78-8CB3-4B4A-8E92-CD999D2E36CB}" srcOrd="1" destOrd="0" presId="urn:microsoft.com/office/officeart/2005/8/layout/arrow3"/>
    <dgm:cxn modelId="{96B36595-7E5D-414D-8051-DCDCCB2B4FB2}" type="presParOf" srcId="{54BD511C-A237-4227-B6C8-C3F432A34215}" destId="{B43F3F20-C86A-4F67-927E-15BA43400E95}" srcOrd="2" destOrd="0" presId="urn:microsoft.com/office/officeart/2005/8/layout/arrow3"/>
    <dgm:cxn modelId="{F7925AFF-08A3-E444-8095-BA5B6D45B791}" type="presParOf" srcId="{54BD511C-A237-4227-B6C8-C3F432A34215}" destId="{1097A1C8-8689-4A33-AAF1-4D74ED9A0E50}" srcOrd="3" destOrd="0" presId="urn:microsoft.com/office/officeart/2005/8/layout/arrow3"/>
    <dgm:cxn modelId="{6A71B499-7E1B-CA4F-ACC6-1E0DC8B2E3C0}" type="presParOf" srcId="{54BD511C-A237-4227-B6C8-C3F432A34215}" destId="{3AF35B14-7E08-4EE9-9B7F-463940ABA90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1B563-9678-4A18-ACDB-8F57B3BAA827}">
      <dsp:nvSpPr>
        <dsp:cNvPr id="0" name=""/>
        <dsp:cNvSpPr/>
      </dsp:nvSpPr>
      <dsp:spPr>
        <a:xfrm rot="21300000">
          <a:off x="1112170" y="947306"/>
          <a:ext cx="5439758" cy="47591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D9B78-8CB3-4B4A-8E92-CD999D2E36CB}">
      <dsp:nvSpPr>
        <dsp:cNvPr id="0" name=""/>
        <dsp:cNvSpPr/>
      </dsp:nvSpPr>
      <dsp:spPr>
        <a:xfrm>
          <a:off x="919692" y="118526"/>
          <a:ext cx="2299230" cy="948212"/>
        </a:xfrm>
        <a:prstGeom prst="downArrow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F3F20-C86A-4F67-927E-15BA43400E95}">
      <dsp:nvSpPr>
        <dsp:cNvPr id="0" name=""/>
        <dsp:cNvSpPr/>
      </dsp:nvSpPr>
      <dsp:spPr>
        <a:xfrm>
          <a:off x="3602887" y="0"/>
          <a:ext cx="3580569" cy="99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/>
            <a:t>“INNOVATIVE” SCENARIO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/>
            <a:t>DECISIVE systems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/>
            <a:t>(</a:t>
          </a:r>
          <a:r>
            <a:rPr lang="en-GB" sz="1800" kern="1200" baseline="0" dirty="0" err="1"/>
            <a:t>mAD</a:t>
          </a:r>
          <a:r>
            <a:rPr lang="en-GB" sz="1800" kern="1200" baseline="0" dirty="0"/>
            <a:t>+ Stirling motor) </a:t>
          </a:r>
        </a:p>
      </dsp:txBody>
      <dsp:txXfrm>
        <a:off x="3602887" y="0"/>
        <a:ext cx="3580569" cy="995623"/>
      </dsp:txXfrm>
    </dsp:sp>
    <dsp:sp modelId="{1097A1C8-8689-4A33-AAF1-4D74ED9A0E50}">
      <dsp:nvSpPr>
        <dsp:cNvPr id="0" name=""/>
        <dsp:cNvSpPr/>
      </dsp:nvSpPr>
      <dsp:spPr>
        <a:xfrm>
          <a:off x="4445178" y="1303792"/>
          <a:ext cx="2299230" cy="948212"/>
        </a:xfrm>
        <a:prstGeom prst="upArrow">
          <a:avLst/>
        </a:prstGeom>
        <a:solidFill>
          <a:srgbClr val="559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5B14-7E08-4EE9-9B7F-463940ABA90A}">
      <dsp:nvSpPr>
        <dsp:cNvPr id="0" name=""/>
        <dsp:cNvSpPr/>
      </dsp:nvSpPr>
      <dsp:spPr>
        <a:xfrm>
          <a:off x="851438" y="1374907"/>
          <a:ext cx="2452512" cy="99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baseline="0" dirty="0"/>
            <a:t>“BASELINE” SCENARIO</a:t>
          </a:r>
          <a:endParaRPr lang="es-ES" sz="2000" kern="1200" dirty="0"/>
        </a:p>
      </dsp:txBody>
      <dsp:txXfrm>
        <a:off x="851438" y="1374907"/>
        <a:ext cx="2452512" cy="99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C5A3-C667-E743-BD80-353BBC961198}" type="datetimeFigureOut">
              <a:rPr lang="fr-FR" smtClean="0">
                <a:latin typeface="Arial" charset="0"/>
              </a:rPr>
              <a:t>10/06/2021</a:t>
            </a:fld>
            <a:endParaRPr lang="fr-FR" dirty="0">
              <a:latin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err="1">
                <a:latin typeface="Arial" charset="0"/>
              </a:rPr>
              <a:t>Presentation</a:t>
            </a:r>
            <a:r>
              <a:rPr lang="fr-FR" dirty="0">
                <a:latin typeface="Arial" charset="0"/>
              </a:rPr>
              <a:t> </a:t>
            </a:r>
            <a:r>
              <a:rPr lang="fr-FR" dirty="0" err="1">
                <a:latin typeface="Arial" charset="0"/>
              </a:rPr>
              <a:t>Title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4847-0459-5F41-A2B3-89B539E5CD35}" type="slidenum">
              <a:rPr lang="fr-FR" smtClean="0">
                <a:latin typeface="Arial" charset="0"/>
              </a:rPr>
              <a:t>‹Nº›</a:t>
            </a:fld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518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F0532BBB-546E-1647-BB6F-6E7A9ACB006B}" type="datetimeFigureOut">
              <a:rPr lang="fr-FR" smtClean="0"/>
              <a:pPr/>
              <a:t>10/06/2021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C99B8D8F-9651-F144-875A-A2091ED87D1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7104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40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51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Añadir </a:t>
            </a:r>
            <a:r>
              <a:rPr lang="es-ES" dirty="0" err="1"/>
              <a:t>impr</a:t>
            </a:r>
            <a:r>
              <a:rPr lang="es-ES" dirty="0"/>
              <a:t> </a:t>
            </a:r>
            <a:r>
              <a:rPr lang="es-ES" dirty="0" err="1"/>
              <a:t>pantaglia</a:t>
            </a:r>
            <a:r>
              <a:rPr lang="es-ES" dirty="0"/>
              <a:t>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66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Añadir </a:t>
            </a:r>
            <a:r>
              <a:rPr lang="es-ES" dirty="0" err="1"/>
              <a:t>impr</a:t>
            </a:r>
            <a:r>
              <a:rPr lang="es-ES" dirty="0"/>
              <a:t> </a:t>
            </a:r>
            <a:r>
              <a:rPr lang="es-ES" dirty="0" err="1"/>
              <a:t>pantaglia</a:t>
            </a:r>
            <a:r>
              <a:rPr lang="es-ES" dirty="0"/>
              <a:t>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85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Añadir </a:t>
            </a:r>
            <a:r>
              <a:rPr lang="es-ES" dirty="0" err="1"/>
              <a:t>impr</a:t>
            </a:r>
            <a:r>
              <a:rPr lang="es-ES" dirty="0"/>
              <a:t> </a:t>
            </a:r>
            <a:r>
              <a:rPr lang="es-ES" dirty="0" err="1"/>
              <a:t>pantaglia</a:t>
            </a:r>
            <a:r>
              <a:rPr lang="es-ES" dirty="0"/>
              <a:t>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10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68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spcAft>
                <a:spcPts val="1200"/>
              </a:spcAft>
            </a:pP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Biowaste sources: </a:t>
            </a:r>
            <a:endParaRPr lang="es-E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Type of Source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(Household, Restaurant, Student residence, Hospital etc.)</a:t>
            </a:r>
            <a:endParaRPr lang="es-E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Waste type </a:t>
            </a:r>
            <a:r>
              <a:rPr lang="en-GB" sz="1200" dirty="0">
                <a:latin typeface="Calibri" panose="020F0502020204030204" pitchFamily="34" charset="0"/>
                <a:cs typeface="Arial" panose="020B0604020202020204" pitchFamily="34" charset="0"/>
              </a:rPr>
              <a:t>(Biowaste, Source separated biowaste, Residual waste, Municipal Solid Waste, Other)</a:t>
            </a:r>
            <a:endParaRPr lang="es-ES" sz="1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 sz="1200" i="1" dirty="0" err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es-ES" sz="1200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Unit</a:t>
            </a:r>
            <a:r>
              <a:rPr lang="es-ES" sz="1200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represents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unit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biowaste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 can be: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meal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200" dirty="0" err="1">
                <a:latin typeface="Calibri" panose="020F0502020204030204" pitchFamily="34" charset="0"/>
                <a:cs typeface="Arial" panose="020B0604020202020204" pitchFamily="34" charset="0"/>
              </a:rPr>
              <a:t>bed</a:t>
            </a:r>
            <a:r>
              <a:rPr lang="es-ES" sz="1200" dirty="0">
                <a:latin typeface="Calibri" panose="020F0502020204030204" pitchFamily="34" charset="0"/>
                <a:cs typeface="Arial" panose="020B0604020202020204" pitchFamily="34" charset="0"/>
              </a:rPr>
              <a:t>, etc. </a:t>
            </a:r>
          </a:p>
          <a:p>
            <a:pPr marL="100584" algn="just">
              <a:spcAft>
                <a:spcPts val="1200"/>
              </a:spcAft>
            </a:pP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Mass flow parameters: </a:t>
            </a: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 size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(generation unit/year): it is the number of generation units (number of residents).</a:t>
            </a: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Biowaste Generation Amount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(t/unit): amount of biowaste generated per Generation Unit.</a:t>
            </a: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Biowaste Composition: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% of food waste, green waste, woody waste and other organic waste in the biowaste represented in this process. </a:t>
            </a:r>
          </a:p>
          <a:p>
            <a:pPr marL="386334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Food waste Composition: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% of avoidable and unavoidable FW</a:t>
            </a: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50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Waste Outputs.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i.e. the biowaste generated in a source is separated in two streams: Source-Separated Biowaste (SSBW) and Residual Waste (RW) </a:t>
            </a:r>
          </a:p>
          <a:p>
            <a:r>
              <a:rPr lang="en-US" sz="1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Content of macro-impurities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SSBW (in wet weight) and the 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1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omposition of such macro-impurities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(glass, paper&amp; cardboard, plastic, ferrous non Ferrous and other)</a:t>
            </a:r>
          </a:p>
          <a:p>
            <a:r>
              <a:rPr lang="en-US" sz="1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Material inputs: </a:t>
            </a:r>
            <a:r>
              <a:rPr lang="en-US" sz="1200" dirty="0">
                <a:latin typeface="Arial" panose="020B0604020202020204" pitchFamily="34" charset="0"/>
              </a:rPr>
              <a:t>Amount of bags and or buckets, Amount of containers, Socio–economic aspects</a:t>
            </a:r>
            <a:endParaRPr lang="en-GB" sz="12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82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gathering of the waste from the different collection points and its transference to the waste facility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 process mainly includes trucks, combustible and labour associated with the waste transfer from sources to waste facilities. </a:t>
            </a: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08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 emissions and material and energy inputs can be defined either per tonne of input 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40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42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1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Pre-treatment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occur in the same place, as in the case of waste from UAB sent to ECO2, this stage is not necessary and its definition has been skipped. If the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not include a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Pre-treatment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phase the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Transportation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stage is not necessary either, since the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phase can be used to bring the waste from the source to the first waste facility (in this case a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facility).</a:t>
            </a: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69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2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270" y="3281516"/>
            <a:ext cx="7583129" cy="63418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70" y="1423220"/>
            <a:ext cx="5161936" cy="1858296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8" y="6152580"/>
            <a:ext cx="581332" cy="387099"/>
          </a:xfrm>
          <a:prstGeom prst="rect">
            <a:avLst/>
          </a:prstGeom>
        </p:spPr>
      </p:pic>
      <p:sp>
        <p:nvSpPr>
          <p:cNvPr id="5" name="Zone de texte 5"/>
          <p:cNvSpPr txBox="1"/>
          <p:nvPr userDrawn="1"/>
        </p:nvSpPr>
        <p:spPr>
          <a:xfrm>
            <a:off x="951270" y="6152580"/>
            <a:ext cx="4687570" cy="4597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  <a:t>This project has received funding from the European Union’s Horizon 2020 </a:t>
            </a:r>
            <a:b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</a:br>
            <a: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  <a:t>research and innovation program under grant agreement No 689229.</a:t>
            </a:r>
            <a:endParaRPr lang="fr-FR" sz="900" dirty="0">
              <a:solidFill>
                <a:srgbClr val="000000"/>
              </a:solidFill>
              <a:effectLst/>
              <a:latin typeface="ArialMT" charset="0"/>
              <a:ea typeface="Calibri" charset="0"/>
            </a:endParaRPr>
          </a:p>
          <a:p>
            <a:pPr>
              <a:lnSpc>
                <a:spcPts val="1150"/>
              </a:lnSpc>
              <a:spcAft>
                <a:spcPts val="0"/>
              </a:spcAft>
            </a:pPr>
            <a:r>
              <a:rPr lang="en-US" sz="900" dirty="0">
                <a:solidFill>
                  <a:srgbClr val="808080"/>
                </a:solidFill>
                <a:effectLst/>
                <a:latin typeface="ArialMT" charset="0"/>
                <a:ea typeface="Calibri" charset="0"/>
              </a:rPr>
              <a:t> </a:t>
            </a:r>
            <a:endParaRPr lang="fr-FR" sz="900" dirty="0">
              <a:solidFill>
                <a:srgbClr val="808080"/>
              </a:solidFill>
              <a:effectLst/>
              <a:latin typeface="ArialMT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0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5516" y="2219631"/>
            <a:ext cx="7519834" cy="395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DECISIVE </a:t>
            </a:r>
            <a:r>
              <a:rPr lang="fr-FR" dirty="0" err="1"/>
              <a:t>title</a:t>
            </a:r>
            <a:r>
              <a:rPr lang="fr-FR" dirty="0"/>
              <a:t> • </a:t>
            </a:r>
            <a:fld id="{D997F5E9-6029-A442-B02F-2A34393F5226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5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5176684"/>
            <a:ext cx="7942007" cy="143059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4828" y="433798"/>
            <a:ext cx="2256502" cy="214716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16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516" y="1825625"/>
            <a:ext cx="3519334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900766" y="1825625"/>
            <a:ext cx="3519334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DECISIVE </a:t>
            </a:r>
            <a:r>
              <a:rPr lang="fr-FR" dirty="0" err="1"/>
              <a:t>title</a:t>
            </a:r>
            <a:r>
              <a:rPr lang="fr-FR" dirty="0"/>
              <a:t> • </a:t>
            </a:r>
            <a:fld id="{D997F5E9-6029-A442-B02F-2A34393F5226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54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0" y="987426"/>
            <a:ext cx="7513652" cy="1033103"/>
          </a:xfrm>
        </p:spPr>
        <p:txBody>
          <a:bodyPr anchor="t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109019"/>
            <a:ext cx="4629150" cy="375203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889" y="2109019"/>
            <a:ext cx="2576129" cy="375997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DECISIVE </a:t>
            </a:r>
            <a:r>
              <a:rPr lang="fr-FR" dirty="0" err="1"/>
              <a:t>title</a:t>
            </a:r>
            <a:r>
              <a:rPr lang="fr-FR" dirty="0"/>
              <a:t> • </a:t>
            </a:r>
            <a:fld id="{D997F5E9-6029-A442-B02F-2A34393F5226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516" y="365126"/>
            <a:ext cx="7424584" cy="1187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516" y="2227005"/>
            <a:ext cx="7519834" cy="394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DECISIVE </a:t>
            </a:r>
            <a:r>
              <a:rPr lang="fr-FR" dirty="0" err="1"/>
              <a:t>title</a:t>
            </a:r>
            <a:r>
              <a:rPr lang="fr-FR" dirty="0"/>
              <a:t> • </a:t>
            </a:r>
            <a:fld id="{D997F5E9-6029-A442-B02F-2A34393F5226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hyperlink" Target="mailto:rchifari@ent.ca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use of DST for Bellaterra university case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1269" y="944755"/>
            <a:ext cx="7079547" cy="1858296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DECISIVE Webinar - The DST</a:t>
            </a:r>
          </a:p>
          <a:p>
            <a:r>
              <a:rPr lang="en-GB" dirty="0"/>
              <a:t>11st June 2021, on-line</a:t>
            </a:r>
          </a:p>
          <a:p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B16A1-4030-4E20-A18B-B9A82F6CB54E}"/>
              </a:ext>
            </a:extLst>
          </p:cNvPr>
          <p:cNvSpPr txBox="1"/>
          <p:nvPr/>
        </p:nvSpPr>
        <p:spPr>
          <a:xfrm>
            <a:off x="951270" y="4343736"/>
            <a:ext cx="6984715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Fundació</a:t>
            </a:r>
            <a:r>
              <a:rPr lang="es-ES" dirty="0"/>
              <a:t> ENT</a:t>
            </a:r>
          </a:p>
          <a:p>
            <a:r>
              <a:rPr lang="es-ES" dirty="0"/>
              <a:t>Rosaria Chifari</a:t>
            </a:r>
          </a:p>
        </p:txBody>
      </p:sp>
      <p:pic>
        <p:nvPicPr>
          <p:cNvPr id="5" name="3 Imagen" descr="logo Fundacio.png">
            <a:extLst>
              <a:ext uri="{FF2B5EF4-FFF2-40B4-BE49-F238E27FC236}">
                <a16:creationId xmlns:a16="http://schemas.microsoft.com/office/drawing/2014/main" id="{42FF8B3E-4EC3-40F8-B7FA-442D6919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0" y="5585273"/>
            <a:ext cx="593839" cy="3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Collection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150706-2FFF-4E7C-8D43-F4B36D985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04" t="26072" r="3805" b="58362"/>
          <a:stretch/>
        </p:blipFill>
        <p:spPr>
          <a:xfrm>
            <a:off x="568134" y="1605859"/>
            <a:ext cx="5466711" cy="13298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260F98-1D28-44D2-95FA-0CF2DF643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01" t="18649" r="11887" b="67945"/>
          <a:stretch/>
        </p:blipFill>
        <p:spPr>
          <a:xfrm>
            <a:off x="57151" y="74476"/>
            <a:ext cx="8938260" cy="8974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2C18A-BC32-462E-8F9E-B2054491BEF6}"/>
              </a:ext>
            </a:extLst>
          </p:cNvPr>
          <p:cNvSpPr txBox="1"/>
          <p:nvPr/>
        </p:nvSpPr>
        <p:spPr>
          <a:xfrm>
            <a:off x="693864" y="2261890"/>
            <a:ext cx="179076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Type of Collection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165F44-A904-4982-9BF5-4852570F5A1C}"/>
              </a:ext>
            </a:extLst>
          </p:cNvPr>
          <p:cNvSpPr txBox="1"/>
          <p:nvPr/>
        </p:nvSpPr>
        <p:spPr>
          <a:xfrm>
            <a:off x="6369771" y="2182505"/>
            <a:ext cx="2625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070C0"/>
                </a:solidFill>
              </a:rPr>
              <a:t>I</a:t>
            </a: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nventories </a:t>
            </a: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per tonne*km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unit impacts of such inventories are later multiplied by the tonnes of waste times the distance along which the waste is transferred.</a:t>
            </a:r>
            <a:endParaRPr kumimoji="0" lang="en-GB" sz="1600" b="0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91D7D506-9267-4ACF-92DB-6F0C4325E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7E2C8ED-42E8-4265-97B1-2CF45CB1B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04" t="47903" r="3805" b="36532"/>
          <a:stretch/>
        </p:blipFill>
        <p:spPr>
          <a:xfrm>
            <a:off x="552017" y="3125413"/>
            <a:ext cx="5466711" cy="13298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A9383E-1E36-48E9-BE5C-A66853A63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04" t="67491" r="3805" b="15233"/>
          <a:stretch/>
        </p:blipFill>
        <p:spPr>
          <a:xfrm>
            <a:off x="552016" y="4578581"/>
            <a:ext cx="5466711" cy="14759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23D3D6-A5A3-44DE-AB7A-3AD6F46D1687}"/>
              </a:ext>
            </a:extLst>
          </p:cNvPr>
          <p:cNvSpPr txBox="1"/>
          <p:nvPr/>
        </p:nvSpPr>
        <p:spPr>
          <a:xfrm>
            <a:off x="4630124" y="3609761"/>
            <a:ext cx="1388604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Consumption</a:t>
            </a:r>
          </a:p>
          <a:p>
            <a:r>
              <a:rPr lang="en-US" dirty="0"/>
              <a:t>Trucks</a:t>
            </a:r>
          </a:p>
          <a:p>
            <a:r>
              <a:rPr lang="en-US" dirty="0"/>
              <a:t>Diesel</a:t>
            </a: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D32EF3-0F6D-4263-868F-DD90F3D0A8EB}"/>
              </a:ext>
            </a:extLst>
          </p:cNvPr>
          <p:cNvSpPr txBox="1"/>
          <p:nvPr/>
        </p:nvSpPr>
        <p:spPr>
          <a:xfrm>
            <a:off x="693864" y="3103510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inputs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C5CA77-7896-4B09-80BD-A958DAF7B7DA}"/>
              </a:ext>
            </a:extLst>
          </p:cNvPr>
          <p:cNvSpPr txBox="1"/>
          <p:nvPr/>
        </p:nvSpPr>
        <p:spPr>
          <a:xfrm>
            <a:off x="630335" y="4664124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FB69DC-C28E-4EFD-B4BB-76A970EFC898}"/>
              </a:ext>
            </a:extLst>
          </p:cNvPr>
          <p:cNvSpPr txBox="1"/>
          <p:nvPr/>
        </p:nvSpPr>
        <p:spPr>
          <a:xfrm>
            <a:off x="4937167" y="5316578"/>
            <a:ext cx="1240349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Worker</a:t>
            </a:r>
          </a:p>
          <a:p>
            <a:r>
              <a:rPr lang="en-US" dirty="0"/>
              <a:t>Public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93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Pretreatment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DECISIVE title • </a:t>
            </a:r>
            <a:fld id="{D997F5E9-6029-A442-B02F-2A34393F5226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D71E11-C76A-49EE-A70A-88813594D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7" t="15121" r="3224" b="59990"/>
          <a:stretch/>
        </p:blipFill>
        <p:spPr>
          <a:xfrm>
            <a:off x="160899" y="1448905"/>
            <a:ext cx="8859700" cy="22145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2F65BA-A20E-46DE-993D-0924C812E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7" t="18297" r="12377" b="68378"/>
          <a:stretch/>
        </p:blipFill>
        <p:spPr>
          <a:xfrm>
            <a:off x="228414" y="90311"/>
            <a:ext cx="8792185" cy="8801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56B2FC-EE20-4DDB-9316-3DFF3925B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08" t="17496" r="2316" b="53540"/>
          <a:stretch/>
        </p:blipFill>
        <p:spPr>
          <a:xfrm>
            <a:off x="202029" y="4807411"/>
            <a:ext cx="6244491" cy="17762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54FBED-6701-4670-A306-6C33F7FE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08" t="40504" r="38394" b="51261"/>
          <a:stretch/>
        </p:blipFill>
        <p:spPr>
          <a:xfrm>
            <a:off x="3091727" y="2880361"/>
            <a:ext cx="3549903" cy="7757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534E7A-DB19-4C6A-8DBE-1D1A1C28F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08" t="54078" r="3317" b="28261"/>
          <a:stretch/>
        </p:blipFill>
        <p:spPr>
          <a:xfrm>
            <a:off x="202029" y="3663439"/>
            <a:ext cx="6050533" cy="10681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6119B3-8F99-4FB3-91CD-6C36C3D0CC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08" t="46222" r="35839" b="40548"/>
          <a:stretch/>
        </p:blipFill>
        <p:spPr>
          <a:xfrm>
            <a:off x="6446520" y="4807411"/>
            <a:ext cx="2589718" cy="8113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88FDFD7-2F6B-4D6D-8D17-2C3830D5BFA2}"/>
              </a:ext>
            </a:extLst>
          </p:cNvPr>
          <p:cNvSpPr txBox="1"/>
          <p:nvPr/>
        </p:nvSpPr>
        <p:spPr>
          <a:xfrm>
            <a:off x="6717487" y="2944406"/>
            <a:ext cx="1977390" cy="9566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Waste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Recyclables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Refuse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Biomass output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54181C6-7CFA-4084-93A8-B8E3674ECD6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131571" y="2357840"/>
            <a:ext cx="5585916" cy="10649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4992E2-2FB6-48CA-863D-949056AE0404}"/>
              </a:ext>
            </a:extLst>
          </p:cNvPr>
          <p:cNvSpPr txBox="1"/>
          <p:nvPr/>
        </p:nvSpPr>
        <p:spPr>
          <a:xfrm>
            <a:off x="221403" y="3670737"/>
            <a:ext cx="2800349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Mass Flow Parameters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C16B08-C3F4-49DB-B0E8-B670661473B8}"/>
              </a:ext>
            </a:extLst>
          </p:cNvPr>
          <p:cNvSpPr txBox="1"/>
          <p:nvPr/>
        </p:nvSpPr>
        <p:spPr>
          <a:xfrm>
            <a:off x="6640759" y="4169677"/>
            <a:ext cx="1977390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distribution of the input biowaste sub-fractions</a:t>
            </a:r>
            <a:endParaRPr lang="en-GB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4EACA1-C335-4E73-80D1-3138B7D6F790}"/>
              </a:ext>
            </a:extLst>
          </p:cNvPr>
          <p:cNvSpPr txBox="1"/>
          <p:nvPr/>
        </p:nvSpPr>
        <p:spPr>
          <a:xfrm>
            <a:off x="6844124" y="5782310"/>
            <a:ext cx="1977390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distribution of macro-impurities between three waste outputs</a:t>
            </a:r>
            <a:endParaRPr lang="en-GB" dirty="0"/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C494FEC-1553-4E8F-ACA6-775504F33131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213690" y="5618765"/>
            <a:ext cx="630434" cy="5338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BF84EDD-C235-40FC-A234-C0946EE94F1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252562" y="6152604"/>
            <a:ext cx="591562" cy="1186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7153309-B309-45C7-9020-F9298EDD8FCD}"/>
              </a:ext>
            </a:extLst>
          </p:cNvPr>
          <p:cNvCxnSpPr>
            <a:stCxn id="16" idx="1"/>
          </p:cNvCxnSpPr>
          <p:nvPr/>
        </p:nvCxnSpPr>
        <p:spPr>
          <a:xfrm flipH="1">
            <a:off x="6252562" y="4431929"/>
            <a:ext cx="388197" cy="829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EAA98686-2899-449A-87D1-A6D46E2792E1}"/>
              </a:ext>
            </a:extLst>
          </p:cNvPr>
          <p:cNvSpPr txBox="1">
            <a:spLocks/>
          </p:cNvSpPr>
          <p:nvPr/>
        </p:nvSpPr>
        <p:spPr>
          <a:xfrm>
            <a:off x="3096547" y="65087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algn="ctr" defTabSz="713232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49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sz="2400" dirty="0"/>
              <a:t>1/2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8F01E-78BF-4770-92D8-AB124476F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0" t="49802" r="3097" b="14823"/>
          <a:stretch/>
        </p:blipFill>
        <p:spPr>
          <a:xfrm>
            <a:off x="311772" y="1552575"/>
            <a:ext cx="8624117" cy="19808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A1858B-16CC-485B-97C2-B31F00F09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3" t="42891" r="4999" b="44443"/>
          <a:stretch/>
        </p:blipFill>
        <p:spPr>
          <a:xfrm>
            <a:off x="202546" y="3656493"/>
            <a:ext cx="8733343" cy="7405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3D0372-ECA0-4CCF-AFB5-BB82985DE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67" t="19068" r="10833" b="66780"/>
          <a:stretch/>
        </p:blipFill>
        <p:spPr>
          <a:xfrm>
            <a:off x="723900" y="77901"/>
            <a:ext cx="7900217" cy="8296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0A6F26-EC5A-462B-9879-16CFE5DDB0F4}"/>
              </a:ext>
            </a:extLst>
          </p:cNvPr>
          <p:cNvSpPr txBox="1"/>
          <p:nvPr/>
        </p:nvSpPr>
        <p:spPr>
          <a:xfrm>
            <a:off x="5064113" y="1108186"/>
            <a:ext cx="3742739" cy="5245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 wet batch &amp; CHP + Composting </a:t>
            </a:r>
          </a:p>
          <a:p>
            <a:r>
              <a:rPr lang="en-US" dirty="0"/>
              <a:t>(ECO2- organic line )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D0E405-B358-415E-82AB-F9003C451361}"/>
              </a:ext>
            </a:extLst>
          </p:cNvPr>
          <p:cNvSpPr txBox="1"/>
          <p:nvPr/>
        </p:nvSpPr>
        <p:spPr>
          <a:xfrm>
            <a:off x="392217" y="1632689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outputs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659041-47C6-4C3C-B69A-E1E0DAD8B604}"/>
              </a:ext>
            </a:extLst>
          </p:cNvPr>
          <p:cNvSpPr txBox="1"/>
          <p:nvPr/>
        </p:nvSpPr>
        <p:spPr>
          <a:xfrm>
            <a:off x="6139921" y="1917719"/>
            <a:ext cx="2818210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Biogas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Methane yield (%CH4)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Composition </a:t>
            </a:r>
            <a:endParaRPr lang="en-GB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D38C7F-83F1-4916-B806-F5E01EF2AFDF}"/>
              </a:ext>
            </a:extLst>
          </p:cNvPr>
          <p:cNvSpPr txBox="1"/>
          <p:nvPr/>
        </p:nvSpPr>
        <p:spPr>
          <a:xfrm>
            <a:off x="3945880" y="2699821"/>
            <a:ext cx="1977390" cy="956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Material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Solid refuse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Digestate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Compost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68F0006-8593-4561-A655-92A038F20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2" t="61101" r="5523" b="14273"/>
          <a:stretch/>
        </p:blipFill>
        <p:spPr>
          <a:xfrm>
            <a:off x="49047" y="4494255"/>
            <a:ext cx="9040339" cy="148456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578CC10-54AC-4B2B-82EF-97487335BD5D}"/>
              </a:ext>
            </a:extLst>
          </p:cNvPr>
          <p:cNvSpPr txBox="1"/>
          <p:nvPr/>
        </p:nvSpPr>
        <p:spPr>
          <a:xfrm>
            <a:off x="6994566" y="3813243"/>
            <a:ext cx="2104137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Energy output: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Electricity generated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2DB0E7-B9DC-4721-AAA5-EA957CCA92EE}"/>
              </a:ext>
            </a:extLst>
          </p:cNvPr>
          <p:cNvSpPr txBox="1"/>
          <p:nvPr/>
        </p:nvSpPr>
        <p:spPr>
          <a:xfrm>
            <a:off x="160810" y="4339585"/>
            <a:ext cx="2104137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Direct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N2O, CH4, NH3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B779A360-3C18-4C97-BD88-B217795D4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00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sz="2400" dirty="0"/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EDD403-F7DB-4867-B705-E098FED1D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5" t="17469" r="5712" b="13555"/>
          <a:stretch/>
        </p:blipFill>
        <p:spPr>
          <a:xfrm>
            <a:off x="100642" y="1839800"/>
            <a:ext cx="9043358" cy="41953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3D0372-ECA0-4CCF-AFB5-BB82985DE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7" t="19068" r="10833" b="66780"/>
          <a:stretch/>
        </p:blipFill>
        <p:spPr>
          <a:xfrm>
            <a:off x="723900" y="77901"/>
            <a:ext cx="7900217" cy="8296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0A6F26-EC5A-462B-9879-16CFE5DDB0F4}"/>
              </a:ext>
            </a:extLst>
          </p:cNvPr>
          <p:cNvSpPr txBox="1"/>
          <p:nvPr/>
        </p:nvSpPr>
        <p:spPr>
          <a:xfrm>
            <a:off x="4817225" y="1108186"/>
            <a:ext cx="3742739" cy="5245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en-US" dirty="0"/>
              <a:t>AD wet batch &amp; CHP + Composting </a:t>
            </a:r>
          </a:p>
          <a:p>
            <a:r>
              <a:rPr lang="en-US" dirty="0"/>
              <a:t>(ECO2- organic line )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D0E405-B358-415E-82AB-F9003C451361}"/>
              </a:ext>
            </a:extLst>
          </p:cNvPr>
          <p:cNvSpPr txBox="1"/>
          <p:nvPr/>
        </p:nvSpPr>
        <p:spPr>
          <a:xfrm>
            <a:off x="185869" y="1908626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inputs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659041-47C6-4C3C-B69A-E1E0DAD8B604}"/>
              </a:ext>
            </a:extLst>
          </p:cNvPr>
          <p:cNvSpPr txBox="1"/>
          <p:nvPr/>
        </p:nvSpPr>
        <p:spPr>
          <a:xfrm>
            <a:off x="6139921" y="1917719"/>
            <a:ext cx="2818210" cy="956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Diesel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D38C7F-83F1-4916-B806-F5E01EF2AFDF}"/>
              </a:ext>
            </a:extLst>
          </p:cNvPr>
          <p:cNvSpPr txBox="1"/>
          <p:nvPr/>
        </p:nvSpPr>
        <p:spPr>
          <a:xfrm>
            <a:off x="3945880" y="2699821"/>
            <a:ext cx="1977390" cy="956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Material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Solid refuse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Digestate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Compost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62EE1B-8476-4129-9CA7-94C35FDADCE6}"/>
              </a:ext>
            </a:extLst>
          </p:cNvPr>
          <p:cNvSpPr txBox="1"/>
          <p:nvPr/>
        </p:nvSpPr>
        <p:spPr>
          <a:xfrm>
            <a:off x="63013" y="3767076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CED7E3D-4A99-46A3-BBCA-E9EB8DE0C56A}"/>
              </a:ext>
            </a:extLst>
          </p:cNvPr>
          <p:cNvSpPr txBox="1"/>
          <p:nvPr/>
        </p:nvSpPr>
        <p:spPr>
          <a:xfrm>
            <a:off x="6792825" y="4075494"/>
            <a:ext cx="1977390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Worker</a:t>
            </a:r>
          </a:p>
          <a:p>
            <a:r>
              <a:rPr lang="en-US" dirty="0"/>
              <a:t>Public space</a:t>
            </a:r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0DF3A0-5EFB-4779-857B-D0BC3FC88F15}"/>
              </a:ext>
            </a:extLst>
          </p:cNvPr>
          <p:cNvSpPr txBox="1"/>
          <p:nvPr/>
        </p:nvSpPr>
        <p:spPr>
          <a:xfrm>
            <a:off x="100642" y="5178828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Capital goods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890019-091F-4E49-A708-EF823B36C67A}"/>
              </a:ext>
            </a:extLst>
          </p:cNvPr>
          <p:cNvSpPr txBox="1"/>
          <p:nvPr/>
        </p:nvSpPr>
        <p:spPr>
          <a:xfrm>
            <a:off x="7115298" y="5752287"/>
            <a:ext cx="1977390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Annual Capacity</a:t>
            </a:r>
          </a:p>
          <a:p>
            <a:r>
              <a:rPr lang="en-US" dirty="0"/>
              <a:t>Lifetime facility</a:t>
            </a:r>
          </a:p>
          <a:p>
            <a:r>
              <a:rPr lang="en-US" dirty="0"/>
              <a:t>Investment cost</a:t>
            </a:r>
            <a:endParaRPr lang="en-GB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DDA73A03-42DC-4386-970F-36EAF6ABB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8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Transportation II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5438A0-3736-49A1-8F17-11FC15798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72" t="18635" r="3401" b="66414"/>
          <a:stretch/>
        </p:blipFill>
        <p:spPr>
          <a:xfrm>
            <a:off x="334013" y="1552576"/>
            <a:ext cx="8248993" cy="12315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5670F1-A905-4844-A870-CD86CBC227DF}"/>
              </a:ext>
            </a:extLst>
          </p:cNvPr>
          <p:cNvSpPr txBox="1"/>
          <p:nvPr/>
        </p:nvSpPr>
        <p:spPr>
          <a:xfrm>
            <a:off x="6832596" y="1832849"/>
            <a:ext cx="1977390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Truck of 34 t and</a:t>
            </a:r>
          </a:p>
          <a:p>
            <a:r>
              <a:rPr lang="en-US" dirty="0"/>
              <a:t>velocity: 59 km/h</a:t>
            </a:r>
            <a:endParaRPr lang="en-GB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45F33B4-A7C5-4F74-BA8E-A7EAAB2FE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5" t="36876" r="12500" b="45315"/>
          <a:stretch/>
        </p:blipFill>
        <p:spPr>
          <a:xfrm>
            <a:off x="595163" y="36184"/>
            <a:ext cx="7726691" cy="9513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2B7951-4219-4F3C-B9CE-25ACBF11E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72" t="41198" r="3401" b="42422"/>
          <a:stretch/>
        </p:blipFill>
        <p:spPr>
          <a:xfrm>
            <a:off x="408594" y="3128893"/>
            <a:ext cx="8248993" cy="13493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2E627D9-7437-4AFF-8D73-C5BBCB412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72" t="67389" r="3401" b="16961"/>
          <a:stretch/>
        </p:blipFill>
        <p:spPr>
          <a:xfrm>
            <a:off x="334011" y="5038031"/>
            <a:ext cx="8248993" cy="12892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CB1A22F-2429-42DC-82BF-38B044D6B3D2}"/>
              </a:ext>
            </a:extLst>
          </p:cNvPr>
          <p:cNvSpPr txBox="1"/>
          <p:nvPr/>
        </p:nvSpPr>
        <p:spPr>
          <a:xfrm>
            <a:off x="486413" y="3040822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inputs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1B05B7-F718-4373-A330-E57C2B36349E}"/>
              </a:ext>
            </a:extLst>
          </p:cNvPr>
          <p:cNvSpPr txBox="1"/>
          <p:nvPr/>
        </p:nvSpPr>
        <p:spPr>
          <a:xfrm>
            <a:off x="6732239" y="3656371"/>
            <a:ext cx="1977390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Amount of trucks/t*km</a:t>
            </a:r>
          </a:p>
          <a:p>
            <a:r>
              <a:rPr lang="en-US" dirty="0"/>
              <a:t>Diesel consumption</a:t>
            </a:r>
            <a:endParaRPr lang="en-GB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440C50-0972-49E4-BECB-87AEF7074E6B}"/>
              </a:ext>
            </a:extLst>
          </p:cNvPr>
          <p:cNvSpPr txBox="1"/>
          <p:nvPr/>
        </p:nvSpPr>
        <p:spPr>
          <a:xfrm>
            <a:off x="6475671" y="2984099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rgbClr val="0070C0"/>
                </a:solidFill>
              </a:rPr>
              <a:t>I</a:t>
            </a: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nventories </a:t>
            </a: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per tonne*km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6519EC-8B85-44FA-8498-C91CC4DC82EB}"/>
              </a:ext>
            </a:extLst>
          </p:cNvPr>
          <p:cNvSpPr txBox="1"/>
          <p:nvPr/>
        </p:nvSpPr>
        <p:spPr>
          <a:xfrm>
            <a:off x="486413" y="4883822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D2C2AB-C856-4C06-AAC1-F31E9D5C3973}"/>
              </a:ext>
            </a:extLst>
          </p:cNvPr>
          <p:cNvSpPr txBox="1"/>
          <p:nvPr/>
        </p:nvSpPr>
        <p:spPr>
          <a:xfrm>
            <a:off x="6832596" y="5545733"/>
            <a:ext cx="1610437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Worker</a:t>
            </a:r>
          </a:p>
          <a:p>
            <a:r>
              <a:rPr lang="en-US" dirty="0"/>
              <a:t>Public space</a:t>
            </a:r>
            <a:endParaRPr lang="en-GB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9531F5EB-DDBC-4898-82D2-976531728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3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Bio-</a:t>
            </a:r>
            <a:r>
              <a:rPr lang="fr-FR" dirty="0" err="1"/>
              <a:t>based</a:t>
            </a:r>
            <a:r>
              <a:rPr lang="fr-FR" dirty="0"/>
              <a:t> Product use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C3453F-452D-4805-98BB-A7159CA22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0" t="39631" r="13250" b="46363"/>
          <a:stretch/>
        </p:blipFill>
        <p:spPr>
          <a:xfrm>
            <a:off x="228812" y="78733"/>
            <a:ext cx="8711524" cy="8579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5AEE38-8B97-45DB-88A4-FD1C558ED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49" t="34614" r="4182" b="39362"/>
          <a:stretch/>
        </p:blipFill>
        <p:spPr>
          <a:xfrm>
            <a:off x="228812" y="1751500"/>
            <a:ext cx="4989771" cy="13385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EF2EBC3-BB25-480B-935C-DEBB2FC26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25" t="49766" r="7377" b="27333"/>
          <a:stretch/>
        </p:blipFill>
        <p:spPr>
          <a:xfrm>
            <a:off x="228812" y="3310470"/>
            <a:ext cx="4708948" cy="117785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3A414-BA48-410F-9334-89CC09773367}"/>
              </a:ext>
            </a:extLst>
          </p:cNvPr>
          <p:cNvSpPr txBox="1"/>
          <p:nvPr/>
        </p:nvSpPr>
        <p:spPr>
          <a:xfrm>
            <a:off x="2171912" y="3528625"/>
            <a:ext cx="2104137" cy="308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b="0" dirty="0"/>
              <a:t>N2O, CO2 bind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1837558-44F1-4493-8AF2-AB2CB836B8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01" t="43069" r="9001" b="38994"/>
          <a:stretch/>
        </p:blipFill>
        <p:spPr>
          <a:xfrm>
            <a:off x="228812" y="4688716"/>
            <a:ext cx="4617508" cy="9225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CB1A22F-2429-42DC-82BF-38B044D6B3D2}"/>
              </a:ext>
            </a:extLst>
          </p:cNvPr>
          <p:cNvSpPr txBox="1"/>
          <p:nvPr/>
        </p:nvSpPr>
        <p:spPr>
          <a:xfrm>
            <a:off x="304207" y="4534507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inputs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48EE5F8-1C8D-4D57-886D-E34B05DAA6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000" t="50000" r="8502" b="15816"/>
          <a:stretch/>
        </p:blipFill>
        <p:spPr>
          <a:xfrm>
            <a:off x="4410351" y="5001265"/>
            <a:ext cx="4617509" cy="175823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5CB40EB-5BF6-402B-BD18-E888522FE48D}"/>
              </a:ext>
            </a:extLst>
          </p:cNvPr>
          <p:cNvSpPr txBox="1"/>
          <p:nvPr/>
        </p:nvSpPr>
        <p:spPr>
          <a:xfrm>
            <a:off x="4482973" y="4905933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outputs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78664DD-4E09-49F7-AB12-C264D0D426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585" t="56199" r="9187" b="24835"/>
          <a:stretch/>
        </p:blipFill>
        <p:spPr>
          <a:xfrm>
            <a:off x="4526491" y="2520978"/>
            <a:ext cx="4501369" cy="9754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6519EC-8B85-44FA-8498-C91CC4DC82EB}"/>
              </a:ext>
            </a:extLst>
          </p:cNvPr>
          <p:cNvSpPr txBox="1"/>
          <p:nvPr/>
        </p:nvSpPr>
        <p:spPr>
          <a:xfrm>
            <a:off x="4410351" y="2483417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D2C2AB-C856-4C06-AAC1-F31E9D5C3973}"/>
              </a:ext>
            </a:extLst>
          </p:cNvPr>
          <p:cNvSpPr txBox="1"/>
          <p:nvPr/>
        </p:nvSpPr>
        <p:spPr>
          <a:xfrm>
            <a:off x="6962946" y="3374416"/>
            <a:ext cx="1977390" cy="308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Agricultural land</a:t>
            </a:r>
            <a:endParaRPr lang="en-GB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1313815-703B-4157-8988-F35B3D5BD4F4}"/>
              </a:ext>
            </a:extLst>
          </p:cNvPr>
          <p:cNvSpPr txBox="1"/>
          <p:nvPr/>
        </p:nvSpPr>
        <p:spPr>
          <a:xfrm>
            <a:off x="7086600" y="4975825"/>
            <a:ext cx="2085934" cy="308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N, P, K mineral fertilizer</a:t>
            </a:r>
            <a:endParaRPr lang="en-GB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C396442-4E35-44D9-953A-D535CDFA9D39}"/>
              </a:ext>
            </a:extLst>
          </p:cNvPr>
          <p:cNvSpPr txBox="1"/>
          <p:nvPr/>
        </p:nvSpPr>
        <p:spPr>
          <a:xfrm>
            <a:off x="1789756" y="5579549"/>
            <a:ext cx="2085934" cy="308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Diesel consumption</a:t>
            </a:r>
            <a:endParaRPr lang="en-GB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881E8C1-AEF8-468A-8220-1259CC1809E3}"/>
              </a:ext>
            </a:extLst>
          </p:cNvPr>
          <p:cNvSpPr txBox="1"/>
          <p:nvPr/>
        </p:nvSpPr>
        <p:spPr>
          <a:xfrm>
            <a:off x="304207" y="3174027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Direct emissions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CA694B7-11C8-45BA-B24F-BA16E7AD58F4}"/>
              </a:ext>
            </a:extLst>
          </p:cNvPr>
          <p:cNvSpPr txBox="1"/>
          <p:nvPr/>
        </p:nvSpPr>
        <p:spPr>
          <a:xfrm>
            <a:off x="5251852" y="1610653"/>
            <a:ext cx="3742739" cy="308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of Compost as fertilizer</a:t>
            </a:r>
            <a:endParaRPr lang="en-GB" dirty="0"/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id="{046284CE-EAAC-4C2F-A519-891F0B9AE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873" y="6394375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61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Final </a:t>
            </a:r>
            <a:r>
              <a:rPr lang="fr-FR" dirty="0" err="1"/>
              <a:t>disposal</a:t>
            </a:r>
            <a:r>
              <a:rPr lang="fr-FR" dirty="0"/>
              <a:t> </a:t>
            </a:r>
            <a:endParaRPr lang="fr-FR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0A6F26-EC5A-462B-9879-16CFE5DDB0F4}"/>
              </a:ext>
            </a:extLst>
          </p:cNvPr>
          <p:cNvSpPr txBox="1"/>
          <p:nvPr/>
        </p:nvSpPr>
        <p:spPr>
          <a:xfrm>
            <a:off x="6295752" y="1110765"/>
            <a:ext cx="2124348" cy="308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Incineration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D0E405-B358-415E-82AB-F9003C451361}"/>
              </a:ext>
            </a:extLst>
          </p:cNvPr>
          <p:cNvSpPr txBox="1"/>
          <p:nvPr/>
        </p:nvSpPr>
        <p:spPr>
          <a:xfrm>
            <a:off x="133378" y="1606259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outputs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E15DA5-48C1-4601-8043-6265F951F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1" t="38162" r="13000" b="45578"/>
          <a:stretch/>
        </p:blipFill>
        <p:spPr>
          <a:xfrm>
            <a:off x="723900" y="46251"/>
            <a:ext cx="7844423" cy="9036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AF6527-7841-49C6-B861-240CCEA66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59" t="42116" r="6294" b="18355"/>
          <a:stretch/>
        </p:blipFill>
        <p:spPr>
          <a:xfrm>
            <a:off x="82296" y="2308053"/>
            <a:ext cx="4768314" cy="20331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82DB0E7-B9DC-4721-AAA5-EA957CCA92EE}"/>
              </a:ext>
            </a:extLst>
          </p:cNvPr>
          <p:cNvSpPr txBox="1"/>
          <p:nvPr/>
        </p:nvSpPr>
        <p:spPr>
          <a:xfrm>
            <a:off x="133378" y="2045802"/>
            <a:ext cx="4155158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Direct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HCl, Dioxins, As, Cd, PB, SO2, NOx, NH3, Hg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D6BBA3-B196-4C45-962C-E7FF6AB23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6" t="33305" r="7917" b="27166"/>
          <a:stretch/>
        </p:blipFill>
        <p:spPr>
          <a:xfrm>
            <a:off x="73152" y="4341235"/>
            <a:ext cx="4603722" cy="203318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477D78-469F-457C-82AF-D6C291844D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400" t="40115" r="9096" b="35016"/>
          <a:stretch/>
        </p:blipFill>
        <p:spPr>
          <a:xfrm>
            <a:off x="4617297" y="1458562"/>
            <a:ext cx="4526703" cy="12791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E659041-47C6-4C3C-B69A-E1E0DAD8B604}"/>
              </a:ext>
            </a:extLst>
          </p:cNvPr>
          <p:cNvSpPr txBox="1"/>
          <p:nvPr/>
        </p:nvSpPr>
        <p:spPr>
          <a:xfrm>
            <a:off x="7061043" y="1808483"/>
            <a:ext cx="1933876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Residue outputs </a:t>
            </a:r>
          </a:p>
          <a:p>
            <a:r>
              <a:rPr lang="en-US" dirty="0"/>
              <a:t>Bottom ash treatment</a:t>
            </a:r>
          </a:p>
          <a:p>
            <a:r>
              <a:rPr lang="en-US" dirty="0"/>
              <a:t>Fly ash treatment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82E5CC5-26BD-4364-B091-20C9F169CF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681" t="42725" r="9619" b="32406"/>
          <a:stretch/>
        </p:blipFill>
        <p:spPr>
          <a:xfrm>
            <a:off x="4664234" y="2746619"/>
            <a:ext cx="4453097" cy="12791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578CC10-54AC-4B2B-82EF-97487335BD5D}"/>
              </a:ext>
            </a:extLst>
          </p:cNvPr>
          <p:cNvSpPr txBox="1"/>
          <p:nvPr/>
        </p:nvSpPr>
        <p:spPr>
          <a:xfrm>
            <a:off x="6890782" y="3060635"/>
            <a:ext cx="2104137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dirty="0"/>
              <a:t>Energy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Electricity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Heat generated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3F7C6CD-3721-48C7-BD7A-15F2EE70E0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400" t="40123" r="9300" b="35374"/>
          <a:stretch/>
        </p:blipFill>
        <p:spPr>
          <a:xfrm>
            <a:off x="4645946" y="4942478"/>
            <a:ext cx="4507992" cy="126032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E0B3F76-648F-4A9C-967A-9792991BC5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500" t="45215" r="9500" b="38056"/>
          <a:stretch/>
        </p:blipFill>
        <p:spPr>
          <a:xfrm>
            <a:off x="4572000" y="4104893"/>
            <a:ext cx="4572000" cy="86050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E5E6E4F-A80D-42EE-BEBF-E7B2E3EE49E8}"/>
              </a:ext>
            </a:extLst>
          </p:cNvPr>
          <p:cNvSpPr txBox="1"/>
          <p:nvPr/>
        </p:nvSpPr>
        <p:spPr>
          <a:xfrm>
            <a:off x="4692168" y="4143847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and energy inputs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FE1843-F4B7-404C-9066-73D2795E2765}"/>
              </a:ext>
            </a:extLst>
          </p:cNvPr>
          <p:cNvSpPr txBox="1"/>
          <p:nvPr/>
        </p:nvSpPr>
        <p:spPr>
          <a:xfrm>
            <a:off x="7236701" y="4501735"/>
            <a:ext cx="1834147" cy="3084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GB" b="0" dirty="0"/>
              <a:t>Diesel Consumption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3A4647-FBE9-4FE3-9989-C8615814EF0F}"/>
              </a:ext>
            </a:extLst>
          </p:cNvPr>
          <p:cNvSpPr txBox="1"/>
          <p:nvPr/>
        </p:nvSpPr>
        <p:spPr>
          <a:xfrm>
            <a:off x="4709615" y="4981352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8B48336-1F8B-48C8-AA00-5047E8B9A8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700" t="62696" r="5100" b="20575"/>
          <a:stretch/>
        </p:blipFill>
        <p:spPr>
          <a:xfrm>
            <a:off x="4111785" y="5997496"/>
            <a:ext cx="4956048" cy="86050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38789A71-B9F3-4520-9C09-38DF7C71F17D}"/>
              </a:ext>
            </a:extLst>
          </p:cNvPr>
          <p:cNvSpPr txBox="1"/>
          <p:nvPr/>
        </p:nvSpPr>
        <p:spPr>
          <a:xfrm>
            <a:off x="4111785" y="5990422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Capital goods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F239589-2FB8-47B0-9A58-A238565F1A84}"/>
              </a:ext>
            </a:extLst>
          </p:cNvPr>
          <p:cNvSpPr txBox="1"/>
          <p:nvPr/>
        </p:nvSpPr>
        <p:spPr>
          <a:xfrm>
            <a:off x="2573073" y="6063264"/>
            <a:ext cx="1538712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Annual Capacity</a:t>
            </a:r>
          </a:p>
          <a:p>
            <a:r>
              <a:rPr lang="en-US" dirty="0"/>
              <a:t>Lifetime facility</a:t>
            </a:r>
          </a:p>
          <a:p>
            <a:r>
              <a:rPr lang="en-US" dirty="0"/>
              <a:t>Investment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64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Bellaterra – Baseline scenario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7BBCA038-5ED2-423B-8DE9-A66DB2820FAC}"/>
              </a:ext>
            </a:extLst>
          </p:cNvPr>
          <p:cNvSpPr txBox="1">
            <a:spLocks/>
          </p:cNvSpPr>
          <p:nvPr/>
        </p:nvSpPr>
        <p:spPr>
          <a:xfrm>
            <a:off x="995516" y="1825625"/>
            <a:ext cx="7424584" cy="4530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Summary Baseline scenario definition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C466E44-B0BA-404F-B392-80EF54B7E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AD9C3B-A5B8-4A76-B862-0DC000D21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" t="42730" r="12558" b="18682"/>
          <a:stretch/>
        </p:blipFill>
        <p:spPr>
          <a:xfrm>
            <a:off x="55024" y="2381694"/>
            <a:ext cx="9033952" cy="23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Bellaterra – Alternative scenario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7BBCA038-5ED2-423B-8DE9-A66DB2820FAC}"/>
              </a:ext>
            </a:extLst>
          </p:cNvPr>
          <p:cNvSpPr txBox="1">
            <a:spLocks/>
          </p:cNvSpPr>
          <p:nvPr/>
        </p:nvSpPr>
        <p:spPr>
          <a:xfrm>
            <a:off x="995516" y="1825625"/>
            <a:ext cx="7424584" cy="4530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Summary Alternative scenario definition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5C5FE00-32FC-4EEF-8212-83BD3709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2D4431-4F85-447B-ACDF-0C80973EA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1" t="42868" r="27210" b="19785"/>
          <a:stretch/>
        </p:blipFill>
        <p:spPr>
          <a:xfrm>
            <a:off x="340242" y="2310809"/>
            <a:ext cx="8786102" cy="26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Scenario </a:t>
            </a:r>
            <a:r>
              <a:rPr lang="fr-FR" dirty="0" err="1"/>
              <a:t>assessment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961C4A6-F536-4FDD-AA4F-56150BE8753A}"/>
              </a:ext>
            </a:extLst>
          </p:cNvPr>
          <p:cNvSpPr txBox="1">
            <a:spLocks/>
          </p:cNvSpPr>
          <p:nvPr/>
        </p:nvSpPr>
        <p:spPr>
          <a:xfrm>
            <a:off x="384689" y="2403171"/>
            <a:ext cx="1954475" cy="16088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i="1" dirty="0"/>
              <a:t>The radars diagrams only wants to show how the DST works.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i="1" dirty="0"/>
              <a:t>Inventories for DECISIVE system are provisional and need to be updated with real data</a:t>
            </a:r>
          </a:p>
        </p:txBody>
      </p:sp>
      <p:pic>
        <p:nvPicPr>
          <p:cNvPr id="4" name="Imagen 3" descr="Gráfico, Gráfico radial&#10;&#10;Descripción generada automáticamente">
            <a:extLst>
              <a:ext uri="{FF2B5EF4-FFF2-40B4-BE49-F238E27FC236}">
                <a16:creationId xmlns:a16="http://schemas.microsoft.com/office/drawing/2014/main" id="{3442EDBF-786B-41CE-9B56-BAC1D8F02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1" r="18780"/>
          <a:stretch/>
        </p:blipFill>
        <p:spPr>
          <a:xfrm>
            <a:off x="2488020" y="1842784"/>
            <a:ext cx="6138530" cy="47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F0BCC40-210B-45D1-9141-33D51C117902}"/>
              </a:ext>
            </a:extLst>
          </p:cNvPr>
          <p:cNvSpPr/>
          <p:nvPr/>
        </p:nvSpPr>
        <p:spPr>
          <a:xfrm>
            <a:off x="1110342" y="1520593"/>
            <a:ext cx="71617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Objective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Baseline/Alternative scenario diagrams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Waste process libraries to build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Data needed for the DST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Data gathering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….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….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2B7F3A6-4ACD-4CF6-A9F9-03413E2C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AGENDA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233555-1379-4834-9F3B-90C1CC83C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logo Fundacio.png">
            <a:extLst>
              <a:ext uri="{FF2B5EF4-FFF2-40B4-BE49-F238E27FC236}">
                <a16:creationId xmlns:a16="http://schemas.microsoft.com/office/drawing/2014/main" id="{C61BD97F-7FE9-4560-BCB6-DA6012E1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87" y="1730270"/>
            <a:ext cx="703160" cy="466293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C4D278F1-A9A6-422A-BEE8-BDBB343A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5176684"/>
            <a:ext cx="8343130" cy="143059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7" name="QuadreDeText 1">
            <a:extLst>
              <a:ext uri="{FF2B5EF4-FFF2-40B4-BE49-F238E27FC236}">
                <a16:creationId xmlns:a16="http://schemas.microsoft.com/office/drawing/2014/main" id="{BDE4901F-6B94-48CB-8C00-4D10A86BF807}"/>
              </a:ext>
            </a:extLst>
          </p:cNvPr>
          <p:cNvSpPr txBox="1"/>
          <p:nvPr/>
        </p:nvSpPr>
        <p:spPr>
          <a:xfrm>
            <a:off x="3145871" y="1619102"/>
            <a:ext cx="2852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Dr. Rosaria Chifari</a:t>
            </a:r>
          </a:p>
          <a:p>
            <a:pPr algn="ctr"/>
            <a:r>
              <a:rPr lang="es-ES" sz="1600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Fundació</a:t>
            </a:r>
            <a:r>
              <a:rPr lang="es-E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ENT</a:t>
            </a:r>
          </a:p>
          <a:p>
            <a:pPr algn="ctr"/>
            <a:r>
              <a:rPr lang="es-ES" sz="1600" b="1" dirty="0">
                <a:solidFill>
                  <a:schemeClr val="accent4"/>
                </a:solidFill>
                <a:latin typeface="Century Gothic" panose="020B0502020202020204" pitchFamily="34" charset="0"/>
                <a:hlinkClick r:id="rId4"/>
              </a:rPr>
              <a:t>rchifari@ent.cat</a:t>
            </a:r>
            <a:r>
              <a:rPr lang="es-E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2140D57-A552-46F2-A9B7-BCAA68283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r="6503"/>
          <a:stretch/>
        </p:blipFill>
        <p:spPr bwMode="auto">
          <a:xfrm>
            <a:off x="2766822" y="2541506"/>
            <a:ext cx="3768132" cy="18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2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773" y="1725942"/>
            <a:ext cx="8050069" cy="4351338"/>
          </a:xfrm>
        </p:spPr>
        <p:txBody>
          <a:bodyPr>
            <a:normAutofit/>
          </a:bodyPr>
          <a:lstStyle/>
          <a:p>
            <a:r>
              <a:rPr lang="ca-ES" dirty="0"/>
              <a:t>Building </a:t>
            </a:r>
            <a:r>
              <a:rPr lang="ca-ES" dirty="0" err="1"/>
              <a:t>scenarios</a:t>
            </a:r>
            <a:r>
              <a:rPr lang="ca-ES" dirty="0"/>
              <a:t> for </a:t>
            </a:r>
            <a:r>
              <a:rPr lang="ca-ES" dirty="0" err="1"/>
              <a:t>the</a:t>
            </a:r>
            <a:r>
              <a:rPr lang="ca-ES" dirty="0"/>
              <a:t> Bellaterra University Campus in </a:t>
            </a:r>
            <a:r>
              <a:rPr lang="ca-ES" dirty="0" err="1"/>
              <a:t>the</a:t>
            </a:r>
            <a:r>
              <a:rPr lang="ca-ES" dirty="0"/>
              <a:t> DST to compare </a:t>
            </a:r>
            <a:r>
              <a:rPr lang="ca-ES" dirty="0" err="1"/>
              <a:t>results</a:t>
            </a:r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7DDB593-D6E2-438B-B4D9-CB6EB7CC2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8" name="Diagrama 1">
            <a:extLst>
              <a:ext uri="{FF2B5EF4-FFF2-40B4-BE49-F238E27FC236}">
                <a16:creationId xmlns:a16="http://schemas.microsoft.com/office/drawing/2014/main" id="{876F6F40-D7A9-487C-A741-954605604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879759"/>
              </p:ext>
            </p:extLst>
          </p:nvPr>
        </p:nvGraphicFramePr>
        <p:xfrm>
          <a:off x="756000" y="3490444"/>
          <a:ext cx="7664100" cy="237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2883FE-7115-42B9-9EA6-0156278D9DD5}"/>
              </a:ext>
            </a:extLst>
          </p:cNvPr>
          <p:cNvSpPr txBox="1">
            <a:spLocks/>
          </p:cNvSpPr>
          <p:nvPr/>
        </p:nvSpPr>
        <p:spPr>
          <a:xfrm>
            <a:off x="1808273" y="5722965"/>
            <a:ext cx="2032234" cy="53088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400" dirty="0" err="1"/>
              <a:t>Centralized</a:t>
            </a:r>
            <a:r>
              <a:rPr lang="es-ES" sz="1400" dirty="0"/>
              <a:t> </a:t>
            </a:r>
            <a:r>
              <a:rPr lang="es-ES" sz="1400" dirty="0" err="1"/>
              <a:t>biowaste</a:t>
            </a:r>
            <a:r>
              <a:rPr lang="es-ES" sz="1400" dirty="0"/>
              <a:t> </a:t>
            </a:r>
            <a:r>
              <a:rPr lang="es-ES" sz="1400" dirty="0" err="1"/>
              <a:t>management</a:t>
            </a:r>
            <a:r>
              <a:rPr lang="es-ES" sz="1400" dirty="0"/>
              <a:t> </a:t>
            </a:r>
            <a:r>
              <a:rPr lang="es-ES" sz="1400" dirty="0" err="1"/>
              <a:t>system</a:t>
            </a:r>
            <a:endParaRPr lang="es-ES" sz="1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5602570-0D58-47C4-9BD1-95ACBB7748D5}"/>
              </a:ext>
            </a:extLst>
          </p:cNvPr>
          <p:cNvSpPr txBox="1">
            <a:spLocks/>
          </p:cNvSpPr>
          <p:nvPr/>
        </p:nvSpPr>
        <p:spPr>
          <a:xfrm>
            <a:off x="5147291" y="2858360"/>
            <a:ext cx="2032234" cy="53088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400" dirty="0" err="1"/>
              <a:t>Dentralized</a:t>
            </a:r>
            <a:r>
              <a:rPr lang="es-ES" sz="1400" dirty="0"/>
              <a:t> </a:t>
            </a:r>
            <a:r>
              <a:rPr lang="es-ES" sz="1400" dirty="0" err="1"/>
              <a:t>biowaste</a:t>
            </a:r>
            <a:r>
              <a:rPr lang="es-ES" sz="1400" dirty="0"/>
              <a:t> </a:t>
            </a:r>
            <a:r>
              <a:rPr lang="es-ES" sz="1400" dirty="0" err="1"/>
              <a:t>management</a:t>
            </a:r>
            <a:r>
              <a:rPr lang="es-ES" sz="1400" dirty="0"/>
              <a:t> </a:t>
            </a:r>
            <a:r>
              <a:rPr lang="es-ES" sz="1400" dirty="0" err="1"/>
              <a:t>system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1477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47C27AA-CA7D-4915-8D43-9D78662E2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73" y="1725942"/>
            <a:ext cx="8050069" cy="4351338"/>
          </a:xfrm>
        </p:spPr>
        <p:txBody>
          <a:bodyPr>
            <a:normAutofit/>
          </a:bodyPr>
          <a:lstStyle/>
          <a:p>
            <a:r>
              <a:rPr lang="ca-ES" dirty="0"/>
              <a:t>Bellaterra </a:t>
            </a:r>
            <a:r>
              <a:rPr lang="ca-ES" dirty="0" err="1"/>
              <a:t>Waste</a:t>
            </a:r>
            <a:r>
              <a:rPr lang="ca-ES" dirty="0"/>
              <a:t> management </a:t>
            </a:r>
            <a:r>
              <a:rPr lang="ca-ES" dirty="0" err="1"/>
              <a:t>system</a:t>
            </a:r>
            <a:r>
              <a:rPr lang="ca-ES" dirty="0"/>
              <a:t>: </a:t>
            </a:r>
            <a:r>
              <a:rPr lang="ca-ES" b="1" dirty="0" err="1"/>
              <a:t>Baseline</a:t>
            </a:r>
            <a:endParaRPr lang="ca-ES" b="1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E2E51022-9A78-4D92-B5C8-E8D4E1F31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C2A182-A95E-4767-B0F2-0BCA178E7D32}"/>
              </a:ext>
            </a:extLst>
          </p:cNvPr>
          <p:cNvSpPr/>
          <p:nvPr/>
        </p:nvSpPr>
        <p:spPr>
          <a:xfrm>
            <a:off x="47194" y="915826"/>
            <a:ext cx="9049612" cy="5877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306EEB4-E350-4D4B-9F8D-1A4502328709}"/>
              </a:ext>
            </a:extLst>
          </p:cNvPr>
          <p:cNvGrpSpPr/>
          <p:nvPr/>
        </p:nvGrpSpPr>
        <p:grpSpPr>
          <a:xfrm rot="16200000">
            <a:off x="572635" y="3595367"/>
            <a:ext cx="443793" cy="1002935"/>
            <a:chOff x="2155122" y="2061031"/>
            <a:chExt cx="877107" cy="1318156"/>
          </a:xfrm>
          <a:solidFill>
            <a:schemeClr val="accent3"/>
          </a:solidFill>
        </p:grpSpPr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id="{FBA06C6B-27C7-4883-A4DC-FE61A8AC633F}"/>
                </a:ext>
              </a:extLst>
            </p:cNvPr>
            <p:cNvSpPr/>
            <p:nvPr/>
          </p:nvSpPr>
          <p:spPr>
            <a:xfrm>
              <a:off x="2155122" y="2061031"/>
              <a:ext cx="877107" cy="1153319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+mj-lt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30415AB-9932-492C-B207-A4266512E8EE}"/>
                </a:ext>
              </a:extLst>
            </p:cNvPr>
            <p:cNvSpPr txBox="1"/>
            <p:nvPr/>
          </p:nvSpPr>
          <p:spPr>
            <a:xfrm rot="5400000">
              <a:off x="1993471" y="2448881"/>
              <a:ext cx="1252325" cy="60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+mj-lt"/>
                </a:rPr>
                <a:t>MSW</a:t>
              </a:r>
            </a:p>
          </p:txBody>
        </p:sp>
      </p:grp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264996C-0018-4D85-B250-96E5BC2E82C9}"/>
              </a:ext>
            </a:extLst>
          </p:cNvPr>
          <p:cNvSpPr/>
          <p:nvPr/>
        </p:nvSpPr>
        <p:spPr>
          <a:xfrm rot="16200000">
            <a:off x="673974" y="4426610"/>
            <a:ext cx="230323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0065C75-8B56-4B11-A9C2-F5EB082C9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39330" r="72775" b="48823"/>
          <a:stretch/>
        </p:blipFill>
        <p:spPr bwMode="auto">
          <a:xfrm>
            <a:off x="91428" y="2927913"/>
            <a:ext cx="1432592" cy="47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848D5E0-60BA-4B87-8338-1A1E43ADB99C}"/>
              </a:ext>
            </a:extLst>
          </p:cNvPr>
          <p:cNvSpPr/>
          <p:nvPr/>
        </p:nvSpPr>
        <p:spPr>
          <a:xfrm rot="5400000">
            <a:off x="671909" y="3440002"/>
            <a:ext cx="240244" cy="254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latin typeface="+mj-lt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E1EE22C2-D4B7-41E5-A827-37312AC9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213" y="5682296"/>
            <a:ext cx="1237275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Biostabilization</a:t>
            </a:r>
            <a:endParaRPr lang="en-GB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C63DC5DC-1391-462B-89A6-81AFB478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998" y="1163179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FINAL DESTINATION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542ABF42-F526-4C89-A2D2-F760298B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209" y="3566636"/>
            <a:ext cx="1160518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Incineration</a:t>
            </a:r>
            <a:endParaRPr lang="es-ES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B5CC7E1F-1B0A-4BDE-AFD9-A7A8C89C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43" y="4901820"/>
            <a:ext cx="1061829" cy="271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fr-FR"/>
            </a:defPPr>
            <a:lvl1pPr>
              <a:defRPr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pPr algn="ctr"/>
            <a:r>
              <a:rPr lang="es-ES" altLang="ca-ES" sz="1000" b="1" dirty="0" err="1">
                <a:solidFill>
                  <a:prstClr val="black"/>
                </a:solidFill>
              </a:rPr>
              <a:t>Landfill</a:t>
            </a:r>
            <a:endParaRPr lang="es-ES" altLang="ca-ES" sz="1000" b="1" dirty="0">
              <a:solidFill>
                <a:prstClr val="black"/>
              </a:solidFill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D20B43D1-9D3C-4F4D-817D-00C2A0FD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249" y="5742119"/>
            <a:ext cx="1160518" cy="4001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Waste Water treatment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C9D7A2DB-A280-4643-84BB-9E42A5AD8D54}"/>
              </a:ext>
            </a:extLst>
          </p:cNvPr>
          <p:cNvCxnSpPr>
            <a:cxnSpLocks/>
            <a:stCxn id="62" idx="3"/>
            <a:endCxn id="25" idx="1"/>
          </p:cNvCxnSpPr>
          <p:nvPr/>
        </p:nvCxnSpPr>
        <p:spPr>
          <a:xfrm flipV="1">
            <a:off x="2166223" y="3103321"/>
            <a:ext cx="511255" cy="1026821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D708A17-824E-427D-8ABC-51A4A5973296}"/>
              </a:ext>
            </a:extLst>
          </p:cNvPr>
          <p:cNvCxnSpPr>
            <a:cxnSpLocks/>
            <a:stCxn id="36" idx="3"/>
            <a:endCxn id="19" idx="1"/>
          </p:cNvCxnSpPr>
          <p:nvPr/>
        </p:nvCxnSpPr>
        <p:spPr>
          <a:xfrm flipV="1">
            <a:off x="6384216" y="3689747"/>
            <a:ext cx="1564993" cy="2456825"/>
          </a:xfrm>
          <a:prstGeom prst="bentConnector3">
            <a:avLst>
              <a:gd name="adj1" fmla="val 58764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1C6993C9-1F6C-40E8-BA4F-C46AC36E56BE}"/>
              </a:ext>
            </a:extLst>
          </p:cNvPr>
          <p:cNvCxnSpPr>
            <a:cxnSpLocks/>
            <a:stCxn id="61" idx="0"/>
            <a:endCxn id="20" idx="2"/>
          </p:cNvCxnSpPr>
          <p:nvPr/>
        </p:nvCxnSpPr>
        <p:spPr>
          <a:xfrm rot="5400000" flipH="1" flipV="1">
            <a:off x="6204114" y="3395008"/>
            <a:ext cx="432426" cy="3988261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9">
            <a:extLst>
              <a:ext uri="{FF2B5EF4-FFF2-40B4-BE49-F238E27FC236}">
                <a16:creationId xmlns:a16="http://schemas.microsoft.com/office/drawing/2014/main" id="{14409170-2E36-4AB1-AE95-348482CB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478" y="2903266"/>
            <a:ext cx="970023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Bring scheme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8B16A5EB-36AF-462E-AF83-329D0C0D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19" y="3340688"/>
            <a:ext cx="97002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i="1" dirty="0"/>
              <a:t>BIOWASTE </a:t>
            </a: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89468C-E4C1-41A6-BFB4-69C25AD8F28B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>
            <a:off x="2166223" y="4130142"/>
            <a:ext cx="482827" cy="1678293"/>
          </a:xfrm>
          <a:prstGeom prst="bentConnector3">
            <a:avLst>
              <a:gd name="adj1" fmla="val 57576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9">
            <a:extLst>
              <a:ext uri="{FF2B5EF4-FFF2-40B4-BE49-F238E27FC236}">
                <a16:creationId xmlns:a16="http://schemas.microsoft.com/office/drawing/2014/main" id="{10E1EB8F-502E-46F2-AE29-FBC8A9F5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62" y="4888770"/>
            <a:ext cx="97002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i="1" dirty="0"/>
              <a:t>RESIDUAL WASTE 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FA4BAA78-99C7-4108-91B6-61BDDAA5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033" y="2903266"/>
            <a:ext cx="968903" cy="40011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Mechanical separation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6E07F833-17EB-45D0-80C6-53833C6F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50" y="5608380"/>
            <a:ext cx="970023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Bring</a:t>
            </a:r>
            <a:r>
              <a:rPr lang="es-ES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scheme</a:t>
            </a:r>
            <a:endParaRPr lang="es-ES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Diagrama de flujo: intercalar 30">
            <a:extLst>
              <a:ext uri="{FF2B5EF4-FFF2-40B4-BE49-F238E27FC236}">
                <a16:creationId xmlns:a16="http://schemas.microsoft.com/office/drawing/2014/main" id="{2DF94D4F-7AFD-46A7-BA5F-A7CC944E7743}"/>
              </a:ext>
            </a:extLst>
          </p:cNvPr>
          <p:cNvSpPr/>
          <p:nvPr/>
        </p:nvSpPr>
        <p:spPr>
          <a:xfrm>
            <a:off x="5625540" y="3817209"/>
            <a:ext cx="168057" cy="157838"/>
          </a:xfrm>
          <a:prstGeom prst="flowChartCol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7E078D0C-5664-4363-9266-5709B9A8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831" y="4154670"/>
            <a:ext cx="1079475" cy="40011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Post-</a:t>
            </a:r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Composting</a:t>
            </a:r>
            <a:endParaRPr lang="es-ES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6930F55-5A01-4EE4-938C-CB71C73E6F1D}"/>
              </a:ext>
            </a:extLst>
          </p:cNvPr>
          <p:cNvCxnSpPr>
            <a:cxnSpLocks/>
          </p:cNvCxnSpPr>
          <p:nvPr/>
        </p:nvCxnSpPr>
        <p:spPr>
          <a:xfrm>
            <a:off x="5709568" y="3217567"/>
            <a:ext cx="0" cy="58425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9">
            <a:extLst>
              <a:ext uri="{FF2B5EF4-FFF2-40B4-BE49-F238E27FC236}">
                <a16:creationId xmlns:a16="http://schemas.microsoft.com/office/drawing/2014/main" id="{8BEFE1C4-4806-44E3-AA5A-E47E41FC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60" y="3421154"/>
            <a:ext cx="90761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dirty="0" err="1"/>
              <a:t>Digestate</a:t>
            </a:r>
            <a:endParaRPr lang="es-ES" altLang="ca-ES" dirty="0"/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AE630C75-92A4-49E1-9191-E0ED9298B0E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783045" y="3874938"/>
            <a:ext cx="2096204" cy="2067236"/>
          </a:xfrm>
          <a:prstGeom prst="bentConnector3">
            <a:avLst>
              <a:gd name="adj1" fmla="val 61342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9">
            <a:extLst>
              <a:ext uri="{FF2B5EF4-FFF2-40B4-BE49-F238E27FC236}">
                <a16:creationId xmlns:a16="http://schemas.microsoft.com/office/drawing/2014/main" id="{0418B29A-6BC4-4C26-A975-07F56B77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942" y="6023461"/>
            <a:ext cx="1237274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Maturation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A663ED17-BB83-447C-A496-0C73D586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400" y="3094456"/>
            <a:ext cx="1160518" cy="24622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Agriculture</a:t>
            </a:r>
            <a:endParaRPr lang="es-ES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D1B72D07-EF3E-43EA-B67A-DB2214E34AD0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 flipV="1">
            <a:off x="6249306" y="3217567"/>
            <a:ext cx="1690094" cy="1137158"/>
          </a:xfrm>
          <a:prstGeom prst="bentConnector3">
            <a:avLst>
              <a:gd name="adj1" fmla="val 35393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9">
            <a:extLst>
              <a:ext uri="{FF2B5EF4-FFF2-40B4-BE49-F238E27FC236}">
                <a16:creationId xmlns:a16="http://schemas.microsoft.com/office/drawing/2014/main" id="{1AA23635-201D-48E6-9492-8D759BA4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705" y="3094456"/>
            <a:ext cx="7678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dirty="0"/>
              <a:t>Compost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9A17C1DD-7A86-4C8A-AC91-27A2B588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06" y="3578734"/>
            <a:ext cx="64012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dirty="0" err="1"/>
              <a:t>Refuse</a:t>
            </a:r>
            <a:endParaRPr lang="es-ES" altLang="ca-ES" dirty="0"/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0438302F-D6E5-4DD8-8F18-26A9F027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686" y="6405463"/>
            <a:ext cx="1160518" cy="246221"/>
          </a:xfrm>
          <a:prstGeom prst="rect">
            <a:avLst/>
          </a:prstGeom>
          <a:solidFill>
            <a:srgbClr val="9C5BC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Recycling</a:t>
            </a:r>
          </a:p>
        </p:txBody>
      </p: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F0FAF3AF-E2D4-45A9-B8D0-9E521D1F152C}"/>
              </a:ext>
            </a:extLst>
          </p:cNvPr>
          <p:cNvCxnSpPr>
            <a:cxnSpLocks/>
            <a:stCxn id="62" idx="2"/>
            <a:endCxn id="41" idx="1"/>
          </p:cNvCxnSpPr>
          <p:nvPr/>
        </p:nvCxnSpPr>
        <p:spPr>
          <a:xfrm rot="16200000" flipH="1">
            <a:off x="3698678" y="2337565"/>
            <a:ext cx="2198377" cy="6183639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9">
            <a:extLst>
              <a:ext uri="{FF2B5EF4-FFF2-40B4-BE49-F238E27FC236}">
                <a16:creationId xmlns:a16="http://schemas.microsoft.com/office/drawing/2014/main" id="{F0824FDD-D207-41E6-B335-98731CA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71" y="6398529"/>
            <a:ext cx="116051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RECYCLABLES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7C2CA2C7-3C0A-433A-86E4-91B34413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59" y="6201949"/>
            <a:ext cx="375518" cy="2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s-ES" altLang="ca-ES" sz="900" b="1" dirty="0"/>
              <a:t>234</a:t>
            </a:r>
            <a:endParaRPr kumimoji="0" lang="es-ES" altLang="ca-ES" sz="90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65ED6228-762B-4C3E-ACC8-67CB7FD8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88" y="4662885"/>
            <a:ext cx="485012" cy="1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s-ES" altLang="ca-ES" sz="1050" b="1" dirty="0"/>
              <a:t>487</a:t>
            </a:r>
            <a:endParaRPr kumimoji="0" lang="es-ES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EF85D6D-9D76-45FB-837D-3BB600F7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518" y="3583993"/>
            <a:ext cx="485012" cy="1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s-ES" altLang="ca-ES" sz="1050" b="1" dirty="0"/>
              <a:t>47</a:t>
            </a:r>
            <a:endParaRPr kumimoji="0" lang="es-ES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67918AB6-F014-41ED-9EE1-C1C9D23D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8" y="4522701"/>
            <a:ext cx="726391" cy="1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s-ES" altLang="ca-ES" sz="1050" b="1" dirty="0"/>
              <a:t>197 t/y</a:t>
            </a:r>
            <a:endParaRPr kumimoji="0" lang="es-ES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17350084-F7CD-4418-8970-DCA06810F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29" y="3412037"/>
            <a:ext cx="726391" cy="1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s-ES" altLang="ca-ES" sz="1050" b="1" dirty="0"/>
              <a:t>570 t/y</a:t>
            </a:r>
            <a:endParaRPr kumimoji="0" lang="es-ES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C319C572-2538-4D9D-8CA8-213E69367660}"/>
              </a:ext>
            </a:extLst>
          </p:cNvPr>
          <p:cNvCxnSpPr>
            <a:cxnSpLocks/>
            <a:stCxn id="29" idx="2"/>
            <a:endCxn id="20" idx="1"/>
          </p:cNvCxnSpPr>
          <p:nvPr/>
        </p:nvCxnSpPr>
        <p:spPr>
          <a:xfrm rot="16200000" flipH="1">
            <a:off x="5267016" y="2420845"/>
            <a:ext cx="1733997" cy="3499058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9E8E35C-A14F-4EF5-9102-65D1896E1310}"/>
              </a:ext>
            </a:extLst>
          </p:cNvPr>
          <p:cNvCxnSpPr>
            <a:cxnSpLocks/>
            <a:stCxn id="30" idx="3"/>
            <a:endCxn id="61" idx="1"/>
          </p:cNvCxnSpPr>
          <p:nvPr/>
        </p:nvCxnSpPr>
        <p:spPr>
          <a:xfrm flipV="1">
            <a:off x="3619073" y="5805406"/>
            <a:ext cx="322672" cy="302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4A87E37-8E97-4283-ACCC-346CCE0EA141}"/>
              </a:ext>
            </a:extLst>
          </p:cNvPr>
          <p:cNvCxnSpPr>
            <a:cxnSpLocks/>
            <a:stCxn id="61" idx="3"/>
            <a:endCxn id="17" idx="1"/>
          </p:cNvCxnSpPr>
          <p:nvPr/>
        </p:nvCxnSpPr>
        <p:spPr>
          <a:xfrm>
            <a:off x="4910648" y="5805406"/>
            <a:ext cx="243565" cy="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3AD391B-015A-49E7-B5A7-A11D966F8544}"/>
              </a:ext>
            </a:extLst>
          </p:cNvPr>
          <p:cNvCxnSpPr>
            <a:cxnSpLocks/>
          </p:cNvCxnSpPr>
          <p:nvPr/>
        </p:nvCxnSpPr>
        <p:spPr>
          <a:xfrm>
            <a:off x="5765578" y="5747297"/>
            <a:ext cx="1" cy="9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9">
            <a:extLst>
              <a:ext uri="{FF2B5EF4-FFF2-40B4-BE49-F238E27FC236}">
                <a16:creationId xmlns:a16="http://schemas.microsoft.com/office/drawing/2014/main" id="{CFAD3B84-3254-44D9-A4CE-3A8CD141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294" y="2128219"/>
            <a:ext cx="584052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CHP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988E0DD-BF75-48C4-BC04-B63A3D60D64D}"/>
              </a:ext>
            </a:extLst>
          </p:cNvPr>
          <p:cNvSpPr txBox="1"/>
          <p:nvPr/>
        </p:nvSpPr>
        <p:spPr>
          <a:xfrm>
            <a:off x="5905336" y="1659833"/>
            <a:ext cx="1175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i="1" dirty="0" err="1">
                <a:solidFill>
                  <a:prstClr val="black"/>
                </a:solidFill>
                <a:latin typeface="Helvetica" panose="020B0604020202020204" pitchFamily="34" charset="0"/>
              </a:rPr>
              <a:t>Thermal</a:t>
            </a:r>
            <a:r>
              <a:rPr lang="es-ES" sz="900" b="1" i="1" dirty="0">
                <a:solidFill>
                  <a:prstClr val="black"/>
                </a:solidFill>
                <a:latin typeface="Helvetica" panose="020B0604020202020204" pitchFamily="34" charset="0"/>
              </a:rPr>
              <a:t> Energy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5C83DA5-5656-44E0-B59A-5141088D60B0}"/>
              </a:ext>
            </a:extLst>
          </p:cNvPr>
          <p:cNvSpPr txBox="1"/>
          <p:nvPr/>
        </p:nvSpPr>
        <p:spPr>
          <a:xfrm>
            <a:off x="5907504" y="1874156"/>
            <a:ext cx="91894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sz="900" dirty="0"/>
              <a:t>Electricity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3E2D69BF-281E-485B-AC3E-725B72C6F95D}"/>
              </a:ext>
            </a:extLst>
          </p:cNvPr>
          <p:cNvCxnSpPr>
            <a:cxnSpLocks/>
          </p:cNvCxnSpPr>
          <p:nvPr/>
        </p:nvCxnSpPr>
        <p:spPr>
          <a:xfrm>
            <a:off x="5712993" y="3975047"/>
            <a:ext cx="0" cy="17962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9">
            <a:extLst>
              <a:ext uri="{FF2B5EF4-FFF2-40B4-BE49-F238E27FC236}">
                <a16:creationId xmlns:a16="http://schemas.microsoft.com/office/drawing/2014/main" id="{DBFA53D0-B87E-4531-8BC5-F7816EFD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42" y="4906379"/>
            <a:ext cx="60624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i="1" dirty="0" err="1"/>
              <a:t>Refuse</a:t>
            </a:r>
            <a:endParaRPr lang="es-ES" altLang="ca-ES" i="1" dirty="0"/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A69CD057-2A83-477A-858B-7D446003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334" y="5249867"/>
            <a:ext cx="62342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dirty="0" err="1"/>
              <a:t>Refuse</a:t>
            </a:r>
            <a:endParaRPr lang="es-ES" altLang="ca-ES" dirty="0"/>
          </a:p>
        </p:txBody>
      </p: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5553EDBD-CB7C-4E24-97F6-6A0CB59CBFE2}"/>
              </a:ext>
            </a:extLst>
          </p:cNvPr>
          <p:cNvCxnSpPr>
            <a:cxnSpLocks/>
            <a:stCxn id="32" idx="2"/>
            <a:endCxn id="19" idx="2"/>
          </p:cNvCxnSpPr>
          <p:nvPr/>
        </p:nvCxnSpPr>
        <p:spPr>
          <a:xfrm rot="5400000" flipH="1" flipV="1">
            <a:off x="6748556" y="2773869"/>
            <a:ext cx="741923" cy="2819899"/>
          </a:xfrm>
          <a:prstGeom prst="bentConnector3">
            <a:avLst>
              <a:gd name="adj1" fmla="val -30812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9">
            <a:extLst>
              <a:ext uri="{FF2B5EF4-FFF2-40B4-BE49-F238E27FC236}">
                <a16:creationId xmlns:a16="http://schemas.microsoft.com/office/drawing/2014/main" id="{31F402B4-DB4C-4CA9-8776-1E0CEF1E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322" y="4402597"/>
            <a:ext cx="710781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s-ES" altLang="ca-ES" dirty="0" err="1"/>
              <a:t>Refuse</a:t>
            </a:r>
            <a:endParaRPr lang="es-ES" altLang="ca-ES" dirty="0"/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4A2C335A-E615-4921-AB2B-5DADE8EF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45" y="5605351"/>
            <a:ext cx="968903" cy="40011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Mechanical</a:t>
            </a:r>
            <a:r>
              <a:rPr lang="es-ES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  <a:r>
              <a:rPr lang="es-ES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separation</a:t>
            </a:r>
            <a:endParaRPr lang="es-ES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FF61D865-F95D-49CB-B378-7F6E89F15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70" y="3930087"/>
            <a:ext cx="92035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Source Separation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3D809761-A092-4A19-8272-80B25D47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169" y="2903266"/>
            <a:ext cx="97279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Anaerobic Digestion</a:t>
            </a:r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AF3761D1-7FDB-403A-8413-08976EEE966D}"/>
              </a:ext>
            </a:extLst>
          </p:cNvPr>
          <p:cNvCxnSpPr>
            <a:stCxn id="25" idx="3"/>
            <a:endCxn id="29" idx="1"/>
          </p:cNvCxnSpPr>
          <p:nvPr/>
        </p:nvCxnSpPr>
        <p:spPr>
          <a:xfrm>
            <a:off x="3647501" y="3103321"/>
            <a:ext cx="252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83C7F34D-E758-4903-B5C4-E3307C90E453}"/>
              </a:ext>
            </a:extLst>
          </p:cNvPr>
          <p:cNvCxnSpPr>
            <a:stCxn id="29" idx="3"/>
            <a:endCxn id="63" idx="1"/>
          </p:cNvCxnSpPr>
          <p:nvPr/>
        </p:nvCxnSpPr>
        <p:spPr>
          <a:xfrm>
            <a:off x="4868936" y="3103321"/>
            <a:ext cx="354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29">
            <a:extLst>
              <a:ext uri="{FF2B5EF4-FFF2-40B4-BE49-F238E27FC236}">
                <a16:creationId xmlns:a16="http://schemas.microsoft.com/office/drawing/2014/main" id="{E7A274D1-A827-4F56-A5D8-EB0151E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8" y="1247817"/>
            <a:ext cx="1133192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GENERATION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FEB6BB61-22FD-467E-878D-2B9B1A11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998" y="1247817"/>
            <a:ext cx="116051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COLLECTION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B62F57BD-7C60-4AC8-9664-94107E92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245" y="1788192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SOURCE SEPARATION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7120B1E7-2EE3-4C1E-9865-0C2629B6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46" y="1756598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PRE TREATMENT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AF4E729C-960D-443D-BD8F-DA550AD60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51" y="1247817"/>
            <a:ext cx="116051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TREATMENT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FF2999B2-303A-457E-82F2-5A6D3F77251E}"/>
              </a:ext>
            </a:extLst>
          </p:cNvPr>
          <p:cNvCxnSpPr>
            <a:cxnSpLocks/>
            <a:stCxn id="63" idx="0"/>
            <a:endCxn id="53" idx="2"/>
          </p:cNvCxnSpPr>
          <p:nvPr/>
        </p:nvCxnSpPr>
        <p:spPr>
          <a:xfrm rot="5400000" flipH="1" flipV="1">
            <a:off x="5448031" y="2635978"/>
            <a:ext cx="528826" cy="57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CBD39BDD-11B9-400F-B325-F361CEF6A8C2}"/>
              </a:ext>
            </a:extLst>
          </p:cNvPr>
          <p:cNvCxnSpPr>
            <a:stCxn id="53" idx="0"/>
            <a:endCxn id="54" idx="1"/>
          </p:cNvCxnSpPr>
          <p:nvPr/>
        </p:nvCxnSpPr>
        <p:spPr>
          <a:xfrm rot="5400000" flipH="1" flipV="1">
            <a:off x="5633843" y="1856726"/>
            <a:ext cx="352970" cy="1900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29">
            <a:extLst>
              <a:ext uri="{FF2B5EF4-FFF2-40B4-BE49-F238E27FC236}">
                <a16:creationId xmlns:a16="http://schemas.microsoft.com/office/drawing/2014/main" id="{1A0C2F5B-EAEE-49B7-8F2D-993B54A5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071" y="2569282"/>
            <a:ext cx="75469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Biogas</a:t>
            </a:r>
            <a:r>
              <a:rPr lang="es-ES" altLang="ca-ES" dirty="0"/>
              <a:t> </a:t>
            </a:r>
          </a:p>
        </p:txBody>
      </p: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C6EF6FCC-D0A0-4D16-8706-437D0432B7D2}"/>
              </a:ext>
            </a:extLst>
          </p:cNvPr>
          <p:cNvCxnSpPr>
            <a:cxnSpLocks/>
            <a:stCxn id="53" idx="0"/>
            <a:endCxn id="55" idx="1"/>
          </p:cNvCxnSpPr>
          <p:nvPr/>
        </p:nvCxnSpPr>
        <p:spPr>
          <a:xfrm rot="5400000" flipH="1" flipV="1">
            <a:off x="5742089" y="1962804"/>
            <a:ext cx="138647" cy="1921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re 1">
            <a:extLst>
              <a:ext uri="{FF2B5EF4-FFF2-40B4-BE49-F238E27FC236}">
                <a16:creationId xmlns:a16="http://schemas.microsoft.com/office/drawing/2014/main" id="{82F2742B-7C83-48F5-AAD5-8F36AC7C934A}"/>
              </a:ext>
            </a:extLst>
          </p:cNvPr>
          <p:cNvSpPr txBox="1">
            <a:spLocks/>
          </p:cNvSpPr>
          <p:nvPr/>
        </p:nvSpPr>
        <p:spPr>
          <a:xfrm>
            <a:off x="1138708" y="-500215"/>
            <a:ext cx="7424584" cy="1187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Baseline scenario diagram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0F0C4AB1-3D71-44C4-B88C-B7172ED0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883" y="2371159"/>
            <a:ext cx="1110803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s-ES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TRANSPORT</a:t>
            </a:r>
          </a:p>
        </p:txBody>
      </p:sp>
      <p:pic>
        <p:nvPicPr>
          <p:cNvPr id="1026" name="Picture 2" descr="Restaurante O Cafetería. Edificio Exterior. Vector Ilustración De Dibujos  Animados Ilustraciones Vectoriales, Clip Art Vectorizado Libre De Derechos.  Image 71707598.">
            <a:extLst>
              <a:ext uri="{FF2B5EF4-FFF2-40B4-BE49-F238E27FC236}">
                <a16:creationId xmlns:a16="http://schemas.microsoft.com/office/drawing/2014/main" id="{056E2B09-4E72-460A-B80A-8A9A3686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3" y="4811519"/>
            <a:ext cx="801656" cy="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">
            <a:extLst>
              <a:ext uri="{FF2B5EF4-FFF2-40B4-BE49-F238E27FC236}">
                <a16:creationId xmlns:a16="http://schemas.microsoft.com/office/drawing/2014/main" id="{7FDC38AC-E79A-43F8-BA71-6A2ACE44B212}"/>
              </a:ext>
            </a:extLst>
          </p:cNvPr>
          <p:cNvSpPr/>
          <p:nvPr/>
        </p:nvSpPr>
        <p:spPr bwMode="auto">
          <a:xfrm>
            <a:off x="97781" y="5553013"/>
            <a:ext cx="1813913" cy="5813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10 Restaurants in UAB University</a:t>
            </a:r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3CCF17E0-8247-42F3-BEDA-2ED485E703FE}"/>
              </a:ext>
            </a:extLst>
          </p:cNvPr>
          <p:cNvSpPr/>
          <p:nvPr/>
        </p:nvSpPr>
        <p:spPr bwMode="auto">
          <a:xfrm>
            <a:off x="22437" y="2464455"/>
            <a:ext cx="1432592" cy="438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UAB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University residence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Geneva" pitchFamily="68" charset="0"/>
              <a:cs typeface="Geneva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2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47C27AA-CA7D-4915-8D43-9D78662E2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73" y="1725942"/>
            <a:ext cx="8050069" cy="4351338"/>
          </a:xfrm>
        </p:spPr>
        <p:txBody>
          <a:bodyPr>
            <a:normAutofit/>
          </a:bodyPr>
          <a:lstStyle/>
          <a:p>
            <a:r>
              <a:rPr lang="en-GB" dirty="0"/>
              <a:t>Bellaterra Waste management system: </a:t>
            </a:r>
            <a:r>
              <a:rPr lang="en-GB" b="1" dirty="0"/>
              <a:t>Baseline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E2E51022-9A78-4D92-B5C8-E8D4E1F31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DECISIVE Webinar: the DST • </a:t>
            </a:r>
            <a:fld id="{D997F5E9-6029-A442-B02F-2A34393F522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C2A182-A95E-4767-B0F2-0BCA178E7D32}"/>
              </a:ext>
            </a:extLst>
          </p:cNvPr>
          <p:cNvSpPr/>
          <p:nvPr/>
        </p:nvSpPr>
        <p:spPr>
          <a:xfrm>
            <a:off x="71951" y="809056"/>
            <a:ext cx="9049612" cy="5877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306EEB4-E350-4D4B-9F8D-1A4502328709}"/>
              </a:ext>
            </a:extLst>
          </p:cNvPr>
          <p:cNvGrpSpPr/>
          <p:nvPr/>
        </p:nvGrpSpPr>
        <p:grpSpPr>
          <a:xfrm rot="16200000">
            <a:off x="572635" y="3595367"/>
            <a:ext cx="443793" cy="1002935"/>
            <a:chOff x="2155122" y="2061031"/>
            <a:chExt cx="877107" cy="1318156"/>
          </a:xfrm>
          <a:solidFill>
            <a:schemeClr val="accent3"/>
          </a:solidFill>
        </p:grpSpPr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id="{FBA06C6B-27C7-4883-A4DC-FE61A8AC633F}"/>
                </a:ext>
              </a:extLst>
            </p:cNvPr>
            <p:cNvSpPr/>
            <p:nvPr/>
          </p:nvSpPr>
          <p:spPr>
            <a:xfrm>
              <a:off x="2155122" y="2061031"/>
              <a:ext cx="877107" cy="1153319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+mj-lt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30415AB-9932-492C-B207-A4266512E8EE}"/>
                </a:ext>
              </a:extLst>
            </p:cNvPr>
            <p:cNvSpPr txBox="1"/>
            <p:nvPr/>
          </p:nvSpPr>
          <p:spPr>
            <a:xfrm rot="5400000">
              <a:off x="1993471" y="2448881"/>
              <a:ext cx="1252325" cy="60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MSW</a:t>
              </a:r>
            </a:p>
          </p:txBody>
        </p:sp>
      </p:grpSp>
      <p:sp>
        <p:nvSpPr>
          <p:cNvPr id="10" name="Rectangle 7">
            <a:extLst>
              <a:ext uri="{FF2B5EF4-FFF2-40B4-BE49-F238E27FC236}">
                <a16:creationId xmlns:a16="http://schemas.microsoft.com/office/drawing/2014/main" id="{C39D0F43-4F5D-44CA-8962-0F87C6BE6774}"/>
              </a:ext>
            </a:extLst>
          </p:cNvPr>
          <p:cNvSpPr/>
          <p:nvPr/>
        </p:nvSpPr>
        <p:spPr bwMode="auto">
          <a:xfrm>
            <a:off x="97781" y="5553013"/>
            <a:ext cx="1813913" cy="5813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10 Restaurants in UAB University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264996C-0018-4D85-B250-96E5BC2E82C9}"/>
              </a:ext>
            </a:extLst>
          </p:cNvPr>
          <p:cNvSpPr/>
          <p:nvPr/>
        </p:nvSpPr>
        <p:spPr>
          <a:xfrm rot="16200000">
            <a:off x="673974" y="4426610"/>
            <a:ext cx="230323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0065C75-8B56-4B11-A9C2-F5EB082C9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39330" r="72775" b="48823"/>
          <a:stretch/>
        </p:blipFill>
        <p:spPr bwMode="auto">
          <a:xfrm>
            <a:off x="91428" y="2927913"/>
            <a:ext cx="1432592" cy="47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560504AF-BEA7-41BC-8DE2-544724289FE0}"/>
              </a:ext>
            </a:extLst>
          </p:cNvPr>
          <p:cNvSpPr/>
          <p:nvPr/>
        </p:nvSpPr>
        <p:spPr bwMode="auto">
          <a:xfrm>
            <a:off x="22437" y="2464455"/>
            <a:ext cx="1432592" cy="438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UAB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latin typeface="+mj-lt"/>
                <a:ea typeface="Geneva" pitchFamily="68" charset="0"/>
                <a:cs typeface="Geneva" pitchFamily="68" charset="0"/>
              </a:rPr>
              <a:t>University residence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Geneva" pitchFamily="68" charset="0"/>
              <a:cs typeface="Geneva" pitchFamily="68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848D5E0-60BA-4B87-8338-1A1E43ADB99C}"/>
              </a:ext>
            </a:extLst>
          </p:cNvPr>
          <p:cNvSpPr/>
          <p:nvPr/>
        </p:nvSpPr>
        <p:spPr>
          <a:xfrm rot="5400000">
            <a:off x="671909" y="3440002"/>
            <a:ext cx="240244" cy="254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+mj-lt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E1EE22C2-D4B7-41E5-A827-37312AC9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213" y="5682296"/>
            <a:ext cx="1237275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 err="1">
                <a:solidFill>
                  <a:prstClr val="black"/>
                </a:solidFill>
                <a:latin typeface="Helvetica" panose="020B0604020202020204" pitchFamily="34" charset="0"/>
              </a:rPr>
              <a:t>Biostabilization</a:t>
            </a:r>
            <a:endParaRPr lang="en-GB" altLang="ca-ES" sz="1000" b="1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C63DC5DC-1391-462B-89A6-81AFB478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998" y="1163179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FINAL DESTINATION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542ABF42-F526-4C89-A2D2-F760298B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209" y="4365413"/>
            <a:ext cx="1160518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Incineration</a:t>
            </a: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B5CC7E1F-1B0A-4BDE-AFD9-A7A8C89C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43" y="4901820"/>
            <a:ext cx="1061829" cy="271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fr-FR"/>
            </a:defPPr>
            <a:lvl1pPr>
              <a:defRPr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GB" altLang="ca-ES" sz="1000" b="1" dirty="0">
                <a:solidFill>
                  <a:prstClr val="black"/>
                </a:solidFill>
              </a:rPr>
              <a:t>Landfill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D20B43D1-9D3C-4F4D-817D-00C2A0FD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249" y="5742119"/>
            <a:ext cx="1160518" cy="4001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Waste Water treatment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C9D7A2DB-A280-4643-84BB-9E42A5AD8D54}"/>
              </a:ext>
            </a:extLst>
          </p:cNvPr>
          <p:cNvCxnSpPr>
            <a:cxnSpLocks/>
            <a:stCxn id="62" idx="3"/>
            <a:endCxn id="25" idx="1"/>
          </p:cNvCxnSpPr>
          <p:nvPr/>
        </p:nvCxnSpPr>
        <p:spPr>
          <a:xfrm flipV="1">
            <a:off x="2166223" y="3103321"/>
            <a:ext cx="627939" cy="1026821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D708A17-824E-427D-8ABC-51A4A5973296}"/>
              </a:ext>
            </a:extLst>
          </p:cNvPr>
          <p:cNvCxnSpPr>
            <a:cxnSpLocks/>
            <a:stCxn id="36" idx="3"/>
            <a:endCxn id="19" idx="1"/>
          </p:cNvCxnSpPr>
          <p:nvPr/>
        </p:nvCxnSpPr>
        <p:spPr>
          <a:xfrm flipV="1">
            <a:off x="6384216" y="4488524"/>
            <a:ext cx="1564993" cy="1658048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1C6993C9-1F6C-40E8-BA4F-C46AC36E56BE}"/>
              </a:ext>
            </a:extLst>
          </p:cNvPr>
          <p:cNvCxnSpPr>
            <a:cxnSpLocks/>
            <a:stCxn id="61" idx="0"/>
            <a:endCxn id="20" idx="2"/>
          </p:cNvCxnSpPr>
          <p:nvPr/>
        </p:nvCxnSpPr>
        <p:spPr>
          <a:xfrm rot="5400000" flipH="1" flipV="1">
            <a:off x="6204114" y="3395008"/>
            <a:ext cx="432426" cy="3988261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9">
            <a:extLst>
              <a:ext uri="{FF2B5EF4-FFF2-40B4-BE49-F238E27FC236}">
                <a16:creationId xmlns:a16="http://schemas.microsoft.com/office/drawing/2014/main" id="{14409170-2E36-4AB1-AE95-348482CB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162" y="2903266"/>
            <a:ext cx="741907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Door to Door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8B16A5EB-36AF-462E-AF83-329D0C0D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19" y="3340688"/>
            <a:ext cx="97002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i="1" dirty="0"/>
              <a:t>BIOWASTE </a:t>
            </a: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89468C-E4C1-41A6-BFB4-69C25AD8F28B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>
            <a:off x="2166223" y="4130142"/>
            <a:ext cx="482827" cy="1678293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9">
            <a:extLst>
              <a:ext uri="{FF2B5EF4-FFF2-40B4-BE49-F238E27FC236}">
                <a16:creationId xmlns:a16="http://schemas.microsoft.com/office/drawing/2014/main" id="{10E1EB8F-502E-46F2-AE29-FBC8A9F5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62" y="4888770"/>
            <a:ext cx="97002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i="1" dirty="0"/>
              <a:t>RESIDUAL WASTE 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FA4BAA78-99C7-4108-91B6-61BDDAA5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17" y="2984267"/>
            <a:ext cx="102638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srgbClr val="FF0000"/>
                </a:solidFill>
                <a:latin typeface="Helvetica" panose="020B0604020202020204" pitchFamily="34" charset="0"/>
              </a:rPr>
              <a:t>Hygienization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6E07F833-17EB-45D0-80C6-53833C6F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50" y="5608380"/>
            <a:ext cx="970023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Door to </a:t>
            </a:r>
          </a:p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Door</a:t>
            </a:r>
          </a:p>
        </p:txBody>
      </p:sp>
      <p:sp>
        <p:nvSpPr>
          <p:cNvPr id="31" name="Diagrama de flujo: intercalar 30">
            <a:extLst>
              <a:ext uri="{FF2B5EF4-FFF2-40B4-BE49-F238E27FC236}">
                <a16:creationId xmlns:a16="http://schemas.microsoft.com/office/drawing/2014/main" id="{2DF94D4F-7AFD-46A7-BA5F-A7CC944E7743}"/>
              </a:ext>
            </a:extLst>
          </p:cNvPr>
          <p:cNvSpPr/>
          <p:nvPr/>
        </p:nvSpPr>
        <p:spPr>
          <a:xfrm>
            <a:off x="5625540" y="3817209"/>
            <a:ext cx="168057" cy="157838"/>
          </a:xfrm>
          <a:prstGeom prst="flowChartCol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6930F55-5A01-4EE4-938C-CB71C73E6F1D}"/>
              </a:ext>
            </a:extLst>
          </p:cNvPr>
          <p:cNvCxnSpPr>
            <a:cxnSpLocks/>
          </p:cNvCxnSpPr>
          <p:nvPr/>
        </p:nvCxnSpPr>
        <p:spPr>
          <a:xfrm>
            <a:off x="5709568" y="3217567"/>
            <a:ext cx="0" cy="58425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9">
            <a:extLst>
              <a:ext uri="{FF2B5EF4-FFF2-40B4-BE49-F238E27FC236}">
                <a16:creationId xmlns:a16="http://schemas.microsoft.com/office/drawing/2014/main" id="{8BEFE1C4-4806-44E3-AA5A-E47E41FC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60" y="3421154"/>
            <a:ext cx="90761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Digestate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0418B29A-6BC4-4C26-A975-07F56B77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942" y="6023461"/>
            <a:ext cx="1237274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Maturation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A663ED17-BB83-447C-A496-0C73D586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400" y="3094456"/>
            <a:ext cx="1160518" cy="24622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Agriculture</a:t>
            </a:r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D1B72D07-EF3E-43EA-B67A-DB2214E34AD0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5778660" y="3217567"/>
            <a:ext cx="2160740" cy="670205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9">
            <a:extLst>
              <a:ext uri="{FF2B5EF4-FFF2-40B4-BE49-F238E27FC236}">
                <a16:creationId xmlns:a16="http://schemas.microsoft.com/office/drawing/2014/main" id="{1AA23635-201D-48E6-9492-8D759BA4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705" y="3094456"/>
            <a:ext cx="76784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Compost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9A17C1DD-7A86-4C8A-AC91-27A2B588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06" y="4377511"/>
            <a:ext cx="64012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Refuse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0438302F-D6E5-4DD8-8F18-26A9F027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686" y="6405463"/>
            <a:ext cx="1160518" cy="246221"/>
          </a:xfrm>
          <a:prstGeom prst="rect">
            <a:avLst/>
          </a:prstGeom>
          <a:solidFill>
            <a:srgbClr val="9C5BC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Recycling</a:t>
            </a:r>
          </a:p>
        </p:txBody>
      </p: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F0FAF3AF-E2D4-45A9-B8D0-9E521D1F152C}"/>
              </a:ext>
            </a:extLst>
          </p:cNvPr>
          <p:cNvCxnSpPr>
            <a:cxnSpLocks/>
            <a:stCxn id="62" idx="2"/>
            <a:endCxn id="41" idx="1"/>
          </p:cNvCxnSpPr>
          <p:nvPr/>
        </p:nvCxnSpPr>
        <p:spPr>
          <a:xfrm rot="16200000" flipH="1">
            <a:off x="3698678" y="2337565"/>
            <a:ext cx="2198377" cy="6183639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9">
            <a:extLst>
              <a:ext uri="{FF2B5EF4-FFF2-40B4-BE49-F238E27FC236}">
                <a16:creationId xmlns:a16="http://schemas.microsoft.com/office/drawing/2014/main" id="{F0824FDD-D207-41E6-B335-98731CA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71" y="6398529"/>
            <a:ext cx="116051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RECYCLABLES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7C2CA2C7-3C0A-433A-86E4-91B34413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59" y="6201949"/>
            <a:ext cx="375518" cy="2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900" b="1" dirty="0"/>
              <a:t>234</a:t>
            </a:r>
            <a:endParaRPr kumimoji="0" lang="en-GB" altLang="ca-ES" sz="90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65ED6228-762B-4C3E-ACC8-67CB7FD8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88" y="4662885"/>
            <a:ext cx="485012" cy="1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1050" b="1" dirty="0"/>
              <a:t>432</a:t>
            </a:r>
            <a:endParaRPr kumimoji="0" lang="en-GB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EF85D6D-9D76-45FB-837D-3BB600F7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518" y="3583993"/>
            <a:ext cx="485012" cy="1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1050" b="1" dirty="0"/>
              <a:t>103</a:t>
            </a:r>
            <a:endParaRPr kumimoji="0" lang="en-GB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67918AB6-F014-41ED-9EE1-C1C9D23D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8" y="4522701"/>
            <a:ext cx="726391" cy="1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1050" b="1" dirty="0"/>
              <a:t>197 t/y</a:t>
            </a:r>
            <a:endParaRPr kumimoji="0" lang="en-GB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17350084-F7CD-4418-8970-DCA06810F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29" y="3412037"/>
            <a:ext cx="726391" cy="1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1050" b="1" dirty="0"/>
              <a:t>570 t/y</a:t>
            </a:r>
            <a:endParaRPr kumimoji="0" lang="en-GB" altLang="ca-ES" sz="1050" b="1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9E8E35C-A14F-4EF5-9102-65D1896E1310}"/>
              </a:ext>
            </a:extLst>
          </p:cNvPr>
          <p:cNvCxnSpPr>
            <a:cxnSpLocks/>
            <a:stCxn id="30" idx="3"/>
            <a:endCxn id="61" idx="1"/>
          </p:cNvCxnSpPr>
          <p:nvPr/>
        </p:nvCxnSpPr>
        <p:spPr>
          <a:xfrm flipV="1">
            <a:off x="3619073" y="5805406"/>
            <a:ext cx="322672" cy="302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4A87E37-8E97-4283-ACCC-346CCE0EA141}"/>
              </a:ext>
            </a:extLst>
          </p:cNvPr>
          <p:cNvCxnSpPr>
            <a:cxnSpLocks/>
            <a:stCxn id="61" idx="3"/>
            <a:endCxn id="17" idx="1"/>
          </p:cNvCxnSpPr>
          <p:nvPr/>
        </p:nvCxnSpPr>
        <p:spPr>
          <a:xfrm>
            <a:off x="4910648" y="5805406"/>
            <a:ext cx="243565" cy="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3AD391B-015A-49E7-B5A7-A11D966F8544}"/>
              </a:ext>
            </a:extLst>
          </p:cNvPr>
          <p:cNvCxnSpPr>
            <a:cxnSpLocks/>
          </p:cNvCxnSpPr>
          <p:nvPr/>
        </p:nvCxnSpPr>
        <p:spPr>
          <a:xfrm>
            <a:off x="5765578" y="5747297"/>
            <a:ext cx="1" cy="9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9">
            <a:extLst>
              <a:ext uri="{FF2B5EF4-FFF2-40B4-BE49-F238E27FC236}">
                <a16:creationId xmlns:a16="http://schemas.microsoft.com/office/drawing/2014/main" id="{CFAD3B84-3254-44D9-A4CE-3A8CD141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294" y="2128219"/>
            <a:ext cx="740082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srgbClr val="FF0000"/>
                </a:solidFill>
                <a:latin typeface="Helvetica" panose="020B0604020202020204" pitchFamily="34" charset="0"/>
              </a:rPr>
              <a:t>Stirling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988E0DD-BF75-48C4-BC04-B63A3D60D64D}"/>
              </a:ext>
            </a:extLst>
          </p:cNvPr>
          <p:cNvSpPr txBox="1"/>
          <p:nvPr/>
        </p:nvSpPr>
        <p:spPr>
          <a:xfrm>
            <a:off x="5905336" y="1659833"/>
            <a:ext cx="1175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>
                <a:solidFill>
                  <a:prstClr val="black"/>
                </a:solidFill>
                <a:latin typeface="Helvetica" panose="020B0604020202020204" pitchFamily="34" charset="0"/>
              </a:rPr>
              <a:t>Thermal Energy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5C83DA5-5656-44E0-B59A-5141088D60B0}"/>
              </a:ext>
            </a:extLst>
          </p:cNvPr>
          <p:cNvSpPr txBox="1"/>
          <p:nvPr/>
        </p:nvSpPr>
        <p:spPr>
          <a:xfrm>
            <a:off x="5907504" y="1874156"/>
            <a:ext cx="918940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sz="900" dirty="0"/>
              <a:t>Electricity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A69CD057-2A83-477A-858B-7D446003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334" y="5249867"/>
            <a:ext cx="62342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Refuse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4A2C335A-E615-4921-AB2B-5DADE8EF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45" y="5605351"/>
            <a:ext cx="968903" cy="400110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Mechanical separation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FF61D865-F95D-49CB-B378-7F6E89F15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70" y="3930087"/>
            <a:ext cx="92035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prstClr val="black"/>
                </a:solidFill>
                <a:latin typeface="Helvetica" panose="020B0604020202020204" pitchFamily="34" charset="0"/>
              </a:rPr>
              <a:t>Source Separation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3D809761-A092-4A19-8272-80B25D47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51" y="2892843"/>
            <a:ext cx="68433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000" b="1" dirty="0">
                <a:solidFill>
                  <a:srgbClr val="FF0000"/>
                </a:solidFill>
                <a:latin typeface="Helvetica" panose="020B0604020202020204" pitchFamily="34" charset="0"/>
              </a:rPr>
              <a:t>Micro AD</a:t>
            </a:r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AF3761D1-7FDB-403A-8413-08976EEE966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3536069" y="3103321"/>
            <a:ext cx="333248" cy="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83C7F34D-E758-4903-B5C4-E3307C90E453}"/>
              </a:ext>
            </a:extLst>
          </p:cNvPr>
          <p:cNvCxnSpPr>
            <a:cxnSpLocks/>
            <a:stCxn id="29" idx="3"/>
            <a:endCxn id="63" idx="1"/>
          </p:cNvCxnSpPr>
          <p:nvPr/>
        </p:nvCxnSpPr>
        <p:spPr>
          <a:xfrm flipV="1">
            <a:off x="4895703" y="3092898"/>
            <a:ext cx="412048" cy="1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29">
            <a:extLst>
              <a:ext uri="{FF2B5EF4-FFF2-40B4-BE49-F238E27FC236}">
                <a16:creationId xmlns:a16="http://schemas.microsoft.com/office/drawing/2014/main" id="{E7A274D1-A827-4F56-A5D8-EB0151E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8" y="1247817"/>
            <a:ext cx="1133192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GENERATION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FEB6BB61-22FD-467E-878D-2B9B1A11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998" y="1247817"/>
            <a:ext cx="116051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COLLECTION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B62F57BD-7C60-4AC8-9664-94107E92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245" y="1788192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SOURCE SEPARATION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7120B1E7-2EE3-4C1E-9865-0C2629B6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46" y="1756598"/>
            <a:ext cx="1160517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PRE TREATMENT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AF4E729C-960D-443D-BD8F-DA550AD60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51" y="1247817"/>
            <a:ext cx="116051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TREATMENT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FF2999B2-303A-457E-82F2-5A6D3F77251E}"/>
              </a:ext>
            </a:extLst>
          </p:cNvPr>
          <p:cNvCxnSpPr>
            <a:cxnSpLocks/>
            <a:stCxn id="63" idx="0"/>
            <a:endCxn id="53" idx="2"/>
          </p:cNvCxnSpPr>
          <p:nvPr/>
        </p:nvCxnSpPr>
        <p:spPr>
          <a:xfrm rot="5400000" flipH="1" flipV="1">
            <a:off x="5462426" y="2561934"/>
            <a:ext cx="518403" cy="1434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CBD39BDD-11B9-400F-B325-F361CEF6A8C2}"/>
              </a:ext>
            </a:extLst>
          </p:cNvPr>
          <p:cNvCxnSpPr>
            <a:cxnSpLocks/>
            <a:stCxn id="53" idx="0"/>
            <a:endCxn id="54" idx="1"/>
          </p:cNvCxnSpPr>
          <p:nvPr/>
        </p:nvCxnSpPr>
        <p:spPr>
          <a:xfrm rot="5400000" flipH="1" flipV="1">
            <a:off x="5672850" y="1895734"/>
            <a:ext cx="352970" cy="1120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29">
            <a:extLst>
              <a:ext uri="{FF2B5EF4-FFF2-40B4-BE49-F238E27FC236}">
                <a16:creationId xmlns:a16="http://schemas.microsoft.com/office/drawing/2014/main" id="{1A0C2F5B-EAEE-49B7-8F2D-993B54A5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071" y="2569282"/>
            <a:ext cx="754693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Biogas </a:t>
            </a:r>
          </a:p>
        </p:txBody>
      </p: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C6EF6FCC-D0A0-4D16-8706-437D0432B7D2}"/>
              </a:ext>
            </a:extLst>
          </p:cNvPr>
          <p:cNvCxnSpPr>
            <a:cxnSpLocks/>
            <a:stCxn id="53" idx="0"/>
            <a:endCxn id="55" idx="1"/>
          </p:cNvCxnSpPr>
          <p:nvPr/>
        </p:nvCxnSpPr>
        <p:spPr>
          <a:xfrm rot="5400000" flipH="1" flipV="1">
            <a:off x="5781096" y="2001812"/>
            <a:ext cx="138647" cy="1141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re 1">
            <a:extLst>
              <a:ext uri="{FF2B5EF4-FFF2-40B4-BE49-F238E27FC236}">
                <a16:creationId xmlns:a16="http://schemas.microsoft.com/office/drawing/2014/main" id="{82F2742B-7C83-48F5-AAD5-8F36AC7C934A}"/>
              </a:ext>
            </a:extLst>
          </p:cNvPr>
          <p:cNvSpPr txBox="1">
            <a:spLocks/>
          </p:cNvSpPr>
          <p:nvPr/>
        </p:nvSpPr>
        <p:spPr>
          <a:xfrm>
            <a:off x="1138708" y="-500215"/>
            <a:ext cx="7424584" cy="1187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Alternative scenario diagram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0F0C4AB1-3D71-44C4-B88C-B7172ED0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883" y="2371159"/>
            <a:ext cx="1110803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+mj-lt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marL="2286000" defTabSz="914400">
              <a:defRPr>
                <a:latin typeface="Arial" panose="020B0604020202020204" pitchFamily="34" charset="0"/>
              </a:defRPr>
            </a:lvl6pPr>
            <a:lvl7pPr marL="2743200" defTabSz="914400">
              <a:defRPr>
                <a:latin typeface="Arial" panose="020B0604020202020204" pitchFamily="34" charset="0"/>
              </a:defRPr>
            </a:lvl7pPr>
            <a:lvl8pPr marL="3200400" defTabSz="914400">
              <a:defRPr>
                <a:latin typeface="Arial" panose="020B0604020202020204" pitchFamily="34" charset="0"/>
              </a:defRPr>
            </a:lvl8pPr>
            <a:lvl9pPr marL="3657600" defTabSz="914400">
              <a:defRPr>
                <a:latin typeface="Arial" panose="020B0604020202020204" pitchFamily="34" charset="0"/>
              </a:defRPr>
            </a:lvl9pPr>
          </a:lstStyle>
          <a:p>
            <a:r>
              <a:rPr lang="en-GB" altLang="ca-ES" sz="1100" b="1" dirty="0">
                <a:solidFill>
                  <a:prstClr val="black"/>
                </a:solidFill>
                <a:latin typeface="Helvetica" panose="020B0604020202020204" pitchFamily="34" charset="0"/>
              </a:rPr>
              <a:t>TRANSPORT</a:t>
            </a:r>
          </a:p>
        </p:txBody>
      </p:sp>
      <p:pic>
        <p:nvPicPr>
          <p:cNvPr id="1026" name="Picture 2" descr="Restaurante O Cafetería. Edificio Exterior. Vector Ilustración De Dibujos  Animados Ilustraciones Vectoriales, Clip Art Vectorizado Libre De Derechos.  Image 71707598.">
            <a:extLst>
              <a:ext uri="{FF2B5EF4-FFF2-40B4-BE49-F238E27FC236}">
                <a16:creationId xmlns:a16="http://schemas.microsoft.com/office/drawing/2014/main" id="{056E2B09-4E72-460A-B80A-8A9A3686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3" y="4811519"/>
            <a:ext cx="801656" cy="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2">
            <a:extLst>
              <a:ext uri="{FF2B5EF4-FFF2-40B4-BE49-F238E27FC236}">
                <a16:creationId xmlns:a16="http://schemas.microsoft.com/office/drawing/2014/main" id="{C2A4E7B8-1D10-4C7F-98D7-15D246D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797" y="3649527"/>
            <a:ext cx="884002" cy="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R="0" lvl="0" indent="0" algn="ctr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defRPr/>
            </a:pPr>
            <a:r>
              <a:rPr lang="en-GB" altLang="ca-ES" sz="1200" i="1" dirty="0">
                <a:solidFill>
                  <a:srgbClr val="FF0000"/>
                </a:solidFill>
              </a:rPr>
              <a:t>increase in SS BW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76D6B6DF-D9D1-4124-8B27-109F8A7A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106" y="2107757"/>
            <a:ext cx="884002" cy="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R="0" lvl="0" indent="0" algn="ctr" defTabSz="91440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defRPr/>
            </a:pPr>
            <a:r>
              <a:rPr lang="en-GB" altLang="ca-ES" sz="1200" i="1" dirty="0">
                <a:solidFill>
                  <a:srgbClr val="FF0000"/>
                </a:solidFill>
              </a:rPr>
              <a:t>change in collection system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A148368E-495D-4737-80EE-6CB375F8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320" y="4663364"/>
            <a:ext cx="884002" cy="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GB" altLang="ca-ES" sz="1200" i="1" dirty="0">
                <a:solidFill>
                  <a:srgbClr val="FF0000"/>
                </a:solidFill>
              </a:rPr>
              <a:t>de</a:t>
            </a:r>
            <a:r>
              <a:rPr kumimoji="0" lang="en-GB" altLang="ca-ES" sz="1200" i="1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crease in SS BW</a:t>
            </a:r>
          </a:p>
        </p:txBody>
      </p:sp>
      <p:sp>
        <p:nvSpPr>
          <p:cNvPr id="87" name="Rectangle 2">
            <a:extLst>
              <a:ext uri="{FF2B5EF4-FFF2-40B4-BE49-F238E27FC236}">
                <a16:creationId xmlns:a16="http://schemas.microsoft.com/office/drawing/2014/main" id="{8684322B-1656-416B-8C98-D783B054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73" y="6250580"/>
            <a:ext cx="1044049" cy="3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tabLst>
                <a:tab pos="0" algn="l"/>
              </a:tabLst>
              <a:defRPr/>
            </a:pPr>
            <a:r>
              <a:rPr lang="en-GB" altLang="ca-ES" sz="1200" i="1" dirty="0">
                <a:solidFill>
                  <a:srgbClr val="FF0000"/>
                </a:solidFill>
                <a:latin typeface="Helvetica" panose="020B0604020202020204" pitchFamily="34" charset="0"/>
              </a:rPr>
              <a:t>unvaried recyclables</a:t>
            </a:r>
          </a:p>
        </p:txBody>
      </p:sp>
      <p:cxnSp>
        <p:nvCxnSpPr>
          <p:cNvPr id="89" name="Conector: angular 88">
            <a:extLst>
              <a:ext uri="{FF2B5EF4-FFF2-40B4-BE49-F238E27FC236}">
                <a16:creationId xmlns:a16="http://schemas.microsoft.com/office/drawing/2014/main" id="{9D1EF329-4ABE-4D54-BF22-35ED3C2CFC15}"/>
              </a:ext>
            </a:extLst>
          </p:cNvPr>
          <p:cNvCxnSpPr>
            <a:cxnSpLocks/>
            <a:stCxn id="88" idx="2"/>
            <a:endCxn id="63" idx="1"/>
          </p:cNvCxnSpPr>
          <p:nvPr/>
        </p:nvCxnSpPr>
        <p:spPr>
          <a:xfrm rot="5400000" flipH="1">
            <a:off x="5089072" y="3311578"/>
            <a:ext cx="1395626" cy="958267"/>
          </a:xfrm>
          <a:prstGeom prst="bentConnector4">
            <a:avLst>
              <a:gd name="adj1" fmla="val -16380"/>
              <a:gd name="adj2" fmla="val 1238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: angular 91">
            <a:extLst>
              <a:ext uri="{FF2B5EF4-FFF2-40B4-BE49-F238E27FC236}">
                <a16:creationId xmlns:a16="http://schemas.microsoft.com/office/drawing/2014/main" id="{729C7B56-4F0E-4760-9F40-5E675824C5C7}"/>
              </a:ext>
            </a:extLst>
          </p:cNvPr>
          <p:cNvCxnSpPr>
            <a:cxnSpLocks/>
            <a:stCxn id="31" idx="1"/>
            <a:endCxn id="37" idx="2"/>
          </p:cNvCxnSpPr>
          <p:nvPr/>
        </p:nvCxnSpPr>
        <p:spPr>
          <a:xfrm rot="5400000" flipH="1" flipV="1">
            <a:off x="6836889" y="2213358"/>
            <a:ext cx="555451" cy="2810090"/>
          </a:xfrm>
          <a:prstGeom prst="bentConnector3">
            <a:avLst>
              <a:gd name="adj1" fmla="val -521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9">
            <a:extLst>
              <a:ext uri="{FF2B5EF4-FFF2-40B4-BE49-F238E27FC236}">
                <a16:creationId xmlns:a16="http://schemas.microsoft.com/office/drawing/2014/main" id="{0A503C29-9568-4CC3-9943-D64B55D0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097" y="4088414"/>
            <a:ext cx="767842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 sz="1000" b="1" i="1">
                <a:solidFill>
                  <a:prstClr val="black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>
                <a:latin typeface="Helvetica" panose="020B0604020202020204" pitchFamily="34" charset="0"/>
              </a:defRPr>
            </a:lvl2pPr>
            <a:lvl3pPr marL="1143000" indent="-228600" eaLnBrk="0" hangingPunct="0">
              <a:defRPr>
                <a:latin typeface="Helvetica" panose="020B0604020202020204" pitchFamily="34" charset="0"/>
              </a:defRPr>
            </a:lvl3pPr>
            <a:lvl4pPr marL="1600200" indent="-228600" eaLnBrk="0" hangingPunct="0">
              <a:defRPr>
                <a:latin typeface="Helvetica" panose="020B0604020202020204" pitchFamily="34" charset="0"/>
              </a:defRPr>
            </a:lvl4pPr>
            <a:lvl5pPr marL="2057400" indent="-228600" eaLnBrk="0" hangingPunct="0">
              <a:defRPr>
                <a:latin typeface="Helvetica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defRPr>
                <a:latin typeface="Helvetica" panose="020B0604020202020204" pitchFamily="34" charset="0"/>
              </a:defRPr>
            </a:lvl9pPr>
          </a:lstStyle>
          <a:p>
            <a:r>
              <a:rPr lang="en-GB" altLang="ca-ES" dirty="0"/>
              <a:t>Liquid digestate</a:t>
            </a:r>
          </a:p>
        </p:txBody>
      </p:sp>
    </p:spTree>
    <p:extLst>
      <p:ext uri="{BB962C8B-B14F-4D97-AF65-F5344CB8AC3E}">
        <p14:creationId xmlns:p14="http://schemas.microsoft.com/office/powerpoint/2010/main" val="262662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Building inventories in the DST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5516" y="1552575"/>
            <a:ext cx="7424584" cy="3957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/>
              <a:t>To </a:t>
            </a:r>
            <a:r>
              <a:rPr lang="ca-ES" sz="2400" dirty="0" err="1"/>
              <a:t>build</a:t>
            </a:r>
            <a:r>
              <a:rPr lang="ca-ES" sz="2400" dirty="0"/>
              <a:t> </a:t>
            </a:r>
            <a:r>
              <a:rPr lang="ca-ES" sz="2400" dirty="0" err="1"/>
              <a:t>scenarios</a:t>
            </a:r>
            <a:r>
              <a:rPr lang="ca-ES" sz="2400" dirty="0"/>
              <a:t> </a:t>
            </a:r>
            <a:r>
              <a:rPr lang="ca-ES" sz="2400" dirty="0" err="1"/>
              <a:t>we</a:t>
            </a:r>
            <a:r>
              <a:rPr lang="ca-ES" sz="2400" dirty="0"/>
              <a:t> </a:t>
            </a:r>
            <a:r>
              <a:rPr lang="ca-ES" sz="2400" dirty="0" err="1"/>
              <a:t>need</a:t>
            </a:r>
            <a:r>
              <a:rPr lang="ca-ES" sz="2400" dirty="0"/>
              <a:t> to </a:t>
            </a:r>
            <a:r>
              <a:rPr lang="ca-ES" sz="2400" dirty="0" err="1"/>
              <a:t>building</a:t>
            </a:r>
            <a:r>
              <a:rPr lang="ca-ES" sz="2400" dirty="0"/>
              <a:t> Data /</a:t>
            </a:r>
            <a:r>
              <a:rPr lang="ca-ES" sz="2400" dirty="0" err="1"/>
              <a:t>Inventories</a:t>
            </a:r>
            <a:r>
              <a:rPr lang="ca-ES" sz="2400" dirty="0"/>
              <a:t> for </a:t>
            </a:r>
            <a:r>
              <a:rPr lang="ca-ES" sz="2400" dirty="0" err="1"/>
              <a:t>the</a:t>
            </a:r>
            <a:r>
              <a:rPr lang="ca-ES" sz="2400" dirty="0"/>
              <a:t> </a:t>
            </a:r>
            <a:r>
              <a:rPr lang="ca-ES" sz="2400" dirty="0" err="1"/>
              <a:t>waste</a:t>
            </a:r>
            <a:r>
              <a:rPr lang="ca-ES" sz="2400" dirty="0"/>
              <a:t> processes  </a:t>
            </a:r>
          </a:p>
          <a:p>
            <a:pPr marL="0" indent="0">
              <a:buNone/>
            </a:pPr>
            <a:endParaRPr lang="ca-ES" sz="2400" dirty="0"/>
          </a:p>
          <a:p>
            <a:r>
              <a:rPr lang="ca-ES" sz="2400" dirty="0" err="1"/>
              <a:t>Understanding</a:t>
            </a:r>
            <a:r>
              <a:rPr lang="ca-ES" sz="2400" dirty="0"/>
              <a:t> </a:t>
            </a:r>
            <a:r>
              <a:rPr lang="ca-ES" sz="2400" dirty="0" err="1"/>
              <a:t>which</a:t>
            </a:r>
            <a:r>
              <a:rPr lang="ca-ES" sz="2400" dirty="0"/>
              <a:t> data </a:t>
            </a:r>
            <a:r>
              <a:rPr lang="ca-ES" sz="2400" dirty="0" err="1"/>
              <a:t>we</a:t>
            </a:r>
            <a:r>
              <a:rPr lang="ca-ES" sz="2400" dirty="0"/>
              <a:t> </a:t>
            </a:r>
            <a:r>
              <a:rPr lang="ca-ES" sz="2400" dirty="0" err="1"/>
              <a:t>will</a:t>
            </a:r>
            <a:r>
              <a:rPr lang="ca-ES" sz="2400" dirty="0"/>
              <a:t> </a:t>
            </a:r>
            <a:r>
              <a:rPr lang="ca-ES" sz="2400" dirty="0" err="1"/>
              <a:t>need</a:t>
            </a:r>
            <a:r>
              <a:rPr lang="ca-ES" sz="2400" dirty="0"/>
              <a:t> for </a:t>
            </a:r>
            <a:r>
              <a:rPr lang="ca-ES" sz="2400" dirty="0" err="1"/>
              <a:t>the</a:t>
            </a:r>
            <a:r>
              <a:rPr lang="ca-ES" sz="2400" dirty="0"/>
              <a:t> </a:t>
            </a:r>
            <a:r>
              <a:rPr lang="ca-ES" sz="2400" dirty="0" err="1"/>
              <a:t>inventories</a:t>
            </a:r>
            <a:r>
              <a:rPr lang="ca-ES" sz="2400" dirty="0"/>
              <a:t> in </a:t>
            </a:r>
            <a:r>
              <a:rPr lang="ca-ES" sz="2400" dirty="0" err="1"/>
              <a:t>the</a:t>
            </a:r>
            <a:r>
              <a:rPr lang="ca-ES" sz="2400" dirty="0"/>
              <a:t> DST</a:t>
            </a:r>
          </a:p>
          <a:p>
            <a:r>
              <a:rPr lang="ca-ES" sz="2400" dirty="0" err="1"/>
              <a:t>Looking</a:t>
            </a:r>
            <a:r>
              <a:rPr lang="ca-ES" sz="2400" dirty="0"/>
              <a:t> for </a:t>
            </a:r>
            <a:r>
              <a:rPr lang="ca-ES" sz="2400" dirty="0" err="1"/>
              <a:t>the</a:t>
            </a:r>
            <a:r>
              <a:rPr lang="ca-ES" sz="2400" dirty="0"/>
              <a:t> </a:t>
            </a:r>
            <a:r>
              <a:rPr lang="ca-ES" sz="2400" dirty="0" err="1"/>
              <a:t>available</a:t>
            </a:r>
            <a:r>
              <a:rPr lang="ca-ES" sz="2400" dirty="0"/>
              <a:t> data </a:t>
            </a:r>
          </a:p>
          <a:p>
            <a:r>
              <a:rPr lang="ca-ES" sz="2400" dirty="0" err="1"/>
              <a:t>Introducing</a:t>
            </a:r>
            <a:r>
              <a:rPr lang="ca-ES" sz="2400" dirty="0"/>
              <a:t> data/</a:t>
            </a:r>
            <a:r>
              <a:rPr lang="ca-ES" sz="2400" dirty="0" err="1"/>
              <a:t>inventories</a:t>
            </a:r>
            <a:r>
              <a:rPr lang="ca-ES" sz="2400" dirty="0"/>
              <a:t> in </a:t>
            </a:r>
            <a:r>
              <a:rPr lang="ca-ES" sz="2400" dirty="0" err="1"/>
              <a:t>the</a:t>
            </a:r>
            <a:r>
              <a:rPr lang="ca-ES" sz="2400" dirty="0"/>
              <a:t> DST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A834C-4232-4E9D-9A6A-61CEA13A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67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Which</a:t>
            </a:r>
            <a:r>
              <a:rPr lang="fr-FR" dirty="0"/>
              <a:t> data are </a:t>
            </a:r>
            <a:r>
              <a:rPr lang="fr-FR" dirty="0" err="1"/>
              <a:t>needed</a:t>
            </a:r>
            <a:r>
              <a:rPr lang="fr-FR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470" y="1552575"/>
            <a:ext cx="7843630" cy="3957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300" dirty="0"/>
          </a:p>
          <a:p>
            <a:pPr marL="0" lvl="0" indent="0">
              <a:buNone/>
            </a:pPr>
            <a:r>
              <a:rPr lang="en-US" sz="2300" dirty="0"/>
              <a:t>For each stage of the biowaste management system a list of data/ indicators will be needed for building inventories/libraries in the DST</a:t>
            </a:r>
          </a:p>
          <a:p>
            <a:pPr marL="0" lvl="0" indent="0">
              <a:buNone/>
            </a:pPr>
            <a:endParaRPr lang="en-US" sz="2300" dirty="0"/>
          </a:p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A834C-4232-4E9D-9A6A-61CEA13A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DECISIVE Webinar: the DST • </a:t>
            </a:r>
            <a:fld id="{D997F5E9-6029-A442-B02F-2A34393F5226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015940-AB26-44E2-8D0E-31398BEC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71" y="3429000"/>
            <a:ext cx="5145859" cy="28970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2A8F17-9C67-436C-9A62-0FB1B65B1DD2}"/>
              </a:ext>
            </a:extLst>
          </p:cNvPr>
          <p:cNvSpPr/>
          <p:nvPr/>
        </p:nvSpPr>
        <p:spPr>
          <a:xfrm>
            <a:off x="2626542" y="3059668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/>
              <a:t>Phases of BWMS in the DST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3830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Generation</a:t>
            </a:r>
            <a:r>
              <a:rPr lang="fr-FR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C32663-587B-49E6-BB2C-D91F44E25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0" t="44142" r="22449" b="15408"/>
          <a:stretch/>
        </p:blipFill>
        <p:spPr>
          <a:xfrm>
            <a:off x="261151" y="3680488"/>
            <a:ext cx="6082499" cy="31432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7B0257-3CBE-478E-9736-56471E3FE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4" t="18638" r="11536" b="68680"/>
          <a:stretch/>
        </p:blipFill>
        <p:spPr>
          <a:xfrm>
            <a:off x="182513" y="75757"/>
            <a:ext cx="8849189" cy="83591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E1717D-570B-43E1-B76C-DD41C0A5D8FA}"/>
              </a:ext>
            </a:extLst>
          </p:cNvPr>
          <p:cNvSpPr txBox="1"/>
          <p:nvPr/>
        </p:nvSpPr>
        <p:spPr>
          <a:xfrm>
            <a:off x="287055" y="3938519"/>
            <a:ext cx="155073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Source size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BE149AF-7A31-4CBB-8298-0CEB301A3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25" t="40876" r="3875" b="21333"/>
          <a:stretch/>
        </p:blipFill>
        <p:spPr>
          <a:xfrm>
            <a:off x="2798611" y="1415520"/>
            <a:ext cx="5911049" cy="228459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F6A310F-6E2D-49CE-96C8-669F124EDF1C}"/>
              </a:ext>
            </a:extLst>
          </p:cNvPr>
          <p:cNvSpPr txBox="1"/>
          <p:nvPr/>
        </p:nvSpPr>
        <p:spPr>
          <a:xfrm>
            <a:off x="3368715" y="3923029"/>
            <a:ext cx="2676144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Biowaste generation (t/unit)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733E67-1619-46A5-B224-2708295A7369}"/>
              </a:ext>
            </a:extLst>
          </p:cNvPr>
          <p:cNvSpPr txBox="1"/>
          <p:nvPr/>
        </p:nvSpPr>
        <p:spPr>
          <a:xfrm>
            <a:off x="2813085" y="2224205"/>
            <a:ext cx="155073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 Type of source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39D30BE-59FC-408E-A2FB-023B47C9D092}"/>
              </a:ext>
            </a:extLst>
          </p:cNvPr>
          <p:cNvSpPr txBox="1"/>
          <p:nvPr/>
        </p:nvSpPr>
        <p:spPr>
          <a:xfrm>
            <a:off x="4817145" y="1462325"/>
            <a:ext cx="155073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 Waste type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152C5DC-A930-4FD4-A83E-5619636E8115}"/>
              </a:ext>
            </a:extLst>
          </p:cNvPr>
          <p:cNvSpPr txBox="1"/>
          <p:nvPr/>
        </p:nvSpPr>
        <p:spPr>
          <a:xfrm>
            <a:off x="6757686" y="1452812"/>
            <a:ext cx="1813203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 Generation Unit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BD46E1-82DB-4A03-BC6A-54E13DBF4BB4}"/>
              </a:ext>
            </a:extLst>
          </p:cNvPr>
          <p:cNvSpPr txBox="1"/>
          <p:nvPr/>
        </p:nvSpPr>
        <p:spPr>
          <a:xfrm>
            <a:off x="261151" y="4797591"/>
            <a:ext cx="2676144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Composition Biowaste (%)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8DB8FE8-28BA-4166-9F01-F03DEB2C9442}"/>
              </a:ext>
            </a:extLst>
          </p:cNvPr>
          <p:cNvSpPr txBox="1"/>
          <p:nvPr/>
        </p:nvSpPr>
        <p:spPr>
          <a:xfrm>
            <a:off x="261151" y="5811451"/>
            <a:ext cx="2676144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Food Waste Composition</a:t>
            </a:r>
          </a:p>
        </p:txBody>
      </p:sp>
    </p:spTree>
    <p:extLst>
      <p:ext uri="{BB962C8B-B14F-4D97-AF65-F5344CB8AC3E}">
        <p14:creationId xmlns:p14="http://schemas.microsoft.com/office/powerpoint/2010/main" val="406619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Source </a:t>
            </a:r>
            <a:r>
              <a:rPr lang="fr-FR" dirty="0" err="1"/>
              <a:t>Separation</a:t>
            </a:r>
            <a:r>
              <a:rPr lang="fr-FR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91C92A-A521-4D0B-BFE8-8B97D5CC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51" t="16646" r="3470" b="67324"/>
          <a:stretch/>
        </p:blipFill>
        <p:spPr>
          <a:xfrm>
            <a:off x="475431" y="5591504"/>
            <a:ext cx="4224450" cy="10528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CF65A6-EB81-4D04-9FAE-7E0194263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98" t="15189" r="3923" b="21606"/>
          <a:stretch/>
        </p:blipFill>
        <p:spPr>
          <a:xfrm>
            <a:off x="435674" y="1639616"/>
            <a:ext cx="4159895" cy="40879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000C7A-31E0-467F-A1C1-F6FEC2838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64" t="28039" r="5585" b="16994"/>
          <a:stretch/>
        </p:blipFill>
        <p:spPr>
          <a:xfrm>
            <a:off x="5264891" y="3483016"/>
            <a:ext cx="3601234" cy="32990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4AD093-E9DF-4CCE-856F-DB25FE6882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61" t="19079" r="12155" b="68876"/>
          <a:stretch/>
        </p:blipFill>
        <p:spPr>
          <a:xfrm>
            <a:off x="43276" y="62410"/>
            <a:ext cx="9104586" cy="8248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A92C2D-28B7-48C6-8F4F-782B4C2F1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51" t="49917" r="3470" b="18345"/>
          <a:stretch/>
        </p:blipFill>
        <p:spPr>
          <a:xfrm>
            <a:off x="4941502" y="1608119"/>
            <a:ext cx="4110694" cy="202845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E2DD3B3-1971-44BE-81F5-A89DA5D23BF6}"/>
              </a:ext>
            </a:extLst>
          </p:cNvPr>
          <p:cNvSpPr txBox="1"/>
          <p:nvPr/>
        </p:nvSpPr>
        <p:spPr>
          <a:xfrm>
            <a:off x="2367475" y="2296560"/>
            <a:ext cx="1977390" cy="7405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Waste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SSBW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RW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68F765D-229F-4057-9798-8305454C999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1314451" y="2304410"/>
            <a:ext cx="1053024" cy="3624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75EAAA-8D7D-4030-AE4F-BFCA16EA3A12}"/>
              </a:ext>
            </a:extLst>
          </p:cNvPr>
          <p:cNvSpPr txBox="1"/>
          <p:nvPr/>
        </p:nvSpPr>
        <p:spPr>
          <a:xfrm>
            <a:off x="555821" y="3461351"/>
            <a:ext cx="2800349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Mass Flow Parameters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0365CDE-CE6C-411F-AC3D-7BDF4F7A6984}"/>
              </a:ext>
            </a:extLst>
          </p:cNvPr>
          <p:cNvSpPr txBox="1"/>
          <p:nvPr/>
        </p:nvSpPr>
        <p:spPr>
          <a:xfrm>
            <a:off x="4941502" y="1532668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% Macro-impurities in SSBW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8B007BF-56BD-4F9C-873F-B478B8F9339E}"/>
              </a:ext>
            </a:extLst>
          </p:cNvPr>
          <p:cNvSpPr txBox="1"/>
          <p:nvPr/>
        </p:nvSpPr>
        <p:spPr>
          <a:xfrm>
            <a:off x="4941502" y="2206725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Macro-impurities Composition (%)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9E48E22-0F14-4A89-9B09-AD9B2CFDC041}"/>
              </a:ext>
            </a:extLst>
          </p:cNvPr>
          <p:cNvSpPr txBox="1"/>
          <p:nvPr/>
        </p:nvSpPr>
        <p:spPr>
          <a:xfrm>
            <a:off x="4941502" y="3613429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Material inputs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738C5C8-7FF9-416B-A24F-A3C5FAB46D8F}"/>
              </a:ext>
            </a:extLst>
          </p:cNvPr>
          <p:cNvSpPr txBox="1"/>
          <p:nvPr/>
        </p:nvSpPr>
        <p:spPr>
          <a:xfrm>
            <a:off x="4941502" y="5419131"/>
            <a:ext cx="3135698" cy="3084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Socio-economic aspects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9FA2C-70D9-4403-BDB1-785F6DFF3543}"/>
              </a:ext>
            </a:extLst>
          </p:cNvPr>
          <p:cNvSpPr txBox="1"/>
          <p:nvPr/>
        </p:nvSpPr>
        <p:spPr>
          <a:xfrm>
            <a:off x="2930531" y="4005084"/>
            <a:ext cx="1977390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Mass distribution of the FW, GW, WW in RW and SSBW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36ED0165-6154-4799-B43C-39F0E5B372A5}"/>
              </a:ext>
            </a:extLst>
          </p:cNvPr>
          <p:cNvCxnSpPr>
            <a:stCxn id="23" idx="2"/>
          </p:cNvCxnSpPr>
          <p:nvPr/>
        </p:nvCxnSpPr>
        <p:spPr>
          <a:xfrm>
            <a:off x="1955996" y="3769769"/>
            <a:ext cx="974535" cy="2771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46516E-0683-464E-B54E-FF80CDC3B066}"/>
              </a:ext>
            </a:extLst>
          </p:cNvPr>
          <p:cNvSpPr txBox="1"/>
          <p:nvPr/>
        </p:nvSpPr>
        <p:spPr>
          <a:xfrm>
            <a:off x="7011582" y="4073663"/>
            <a:ext cx="1977390" cy="524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Consumption of Bags, Buckets, Containers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FECBF71-CE70-4305-9148-117CD3D6815E}"/>
              </a:ext>
            </a:extLst>
          </p:cNvPr>
          <p:cNvSpPr txBox="1"/>
          <p:nvPr/>
        </p:nvSpPr>
        <p:spPr>
          <a:xfrm>
            <a:off x="6888735" y="5954835"/>
            <a:ext cx="1977390" cy="740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Public and private space occupation,</a:t>
            </a:r>
          </a:p>
          <a:p>
            <a:r>
              <a:rPr lang="en-GB" dirty="0"/>
              <a:t>Private generator time</a:t>
            </a:r>
          </a:p>
        </p:txBody>
      </p:sp>
    </p:spTree>
    <p:extLst>
      <p:ext uri="{BB962C8B-B14F-4D97-AF65-F5344CB8AC3E}">
        <p14:creationId xmlns:p14="http://schemas.microsoft.com/office/powerpoint/2010/main" val="3946137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ecisive OK">
      <a:dk1>
        <a:srgbClr val="000000"/>
      </a:dk1>
      <a:lt1>
        <a:srgbClr val="FFFFFF"/>
      </a:lt1>
      <a:dk2>
        <a:srgbClr val="818181"/>
      </a:dk2>
      <a:lt2>
        <a:srgbClr val="D2D2D2"/>
      </a:lt2>
      <a:accent1>
        <a:srgbClr val="5C5C5C"/>
      </a:accent1>
      <a:accent2>
        <a:srgbClr val="C0504D"/>
      </a:accent2>
      <a:accent3>
        <a:srgbClr val="FF9400"/>
      </a:accent3>
      <a:accent4>
        <a:srgbClr val="F17B00"/>
      </a:accent4>
      <a:accent5>
        <a:srgbClr val="EC2554"/>
      </a:accent5>
      <a:accent6>
        <a:srgbClr val="C0504D"/>
      </a:accent6>
      <a:hlink>
        <a:srgbClr val="C0504D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cisive OK">
    <a:dk1>
      <a:srgbClr val="000000"/>
    </a:dk1>
    <a:lt1>
      <a:srgbClr val="FFFFFF"/>
    </a:lt1>
    <a:dk2>
      <a:srgbClr val="818181"/>
    </a:dk2>
    <a:lt2>
      <a:srgbClr val="D2D2D2"/>
    </a:lt2>
    <a:accent1>
      <a:srgbClr val="5C5C5C"/>
    </a:accent1>
    <a:accent2>
      <a:srgbClr val="C0504D"/>
    </a:accent2>
    <a:accent3>
      <a:srgbClr val="FF9400"/>
    </a:accent3>
    <a:accent4>
      <a:srgbClr val="F17B00"/>
    </a:accent4>
    <a:accent5>
      <a:srgbClr val="EC2554"/>
    </a:accent5>
    <a:accent6>
      <a:srgbClr val="C0504D"/>
    </a:accent6>
    <a:hlink>
      <a:srgbClr val="C0504D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Decisive OK">
    <a:dk1>
      <a:srgbClr val="000000"/>
    </a:dk1>
    <a:lt1>
      <a:srgbClr val="FFFFFF"/>
    </a:lt1>
    <a:dk2>
      <a:srgbClr val="818181"/>
    </a:dk2>
    <a:lt2>
      <a:srgbClr val="D2D2D2"/>
    </a:lt2>
    <a:accent1>
      <a:srgbClr val="5C5C5C"/>
    </a:accent1>
    <a:accent2>
      <a:srgbClr val="C0504D"/>
    </a:accent2>
    <a:accent3>
      <a:srgbClr val="FF9400"/>
    </a:accent3>
    <a:accent4>
      <a:srgbClr val="F17B00"/>
    </a:accent4>
    <a:accent5>
      <a:srgbClr val="EC2554"/>
    </a:accent5>
    <a:accent6>
      <a:srgbClr val="C0504D"/>
    </a:accent6>
    <a:hlink>
      <a:srgbClr val="C0504D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7DEF814AAC7D4599E6CEDE9FE634B3" ma:contentTypeVersion="13" ma:contentTypeDescription="Crear nuevo documento." ma:contentTypeScope="" ma:versionID="65a6d3d22828933cc412172976ddd687">
  <xsd:schema xmlns:xsd="http://www.w3.org/2001/XMLSchema" xmlns:xs="http://www.w3.org/2001/XMLSchema" xmlns:p="http://schemas.microsoft.com/office/2006/metadata/properties" xmlns:ns2="3f319131-dde0-4ff4-ba35-29b38718e067" xmlns:ns3="56893a8e-8e84-4753-8743-a9ff46db2635" targetNamespace="http://schemas.microsoft.com/office/2006/metadata/properties" ma:root="true" ma:fieldsID="b4763e0f3c4b8ae58f62370bca0f3c7e" ns2:_="" ns3:_="">
    <xsd:import namespace="3f319131-dde0-4ff4-ba35-29b38718e067"/>
    <xsd:import namespace="56893a8e-8e84-4753-8743-a9ff46db2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9131-dde0-4ff4-ba35-29b38718e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93a8e-8e84-4753-8743-a9ff46db2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B2D225-A48C-478A-9CB0-A4C77C5F7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19131-dde0-4ff4-ba35-29b38718e067"/>
    <ds:schemaRef ds:uri="56893a8e-8e84-4753-8743-a9ff46db2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BF013-F833-434A-BC46-A34B71E4D4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FCCA12-14C3-453A-BF01-4AD4BB7807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26528</TotalTime>
  <Words>1263</Words>
  <Application>Microsoft Office PowerPoint</Application>
  <PresentationFormat>Presentación en pantalla (4:3)</PresentationFormat>
  <Paragraphs>313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ArialMT</vt:lpstr>
      <vt:lpstr>Calibri</vt:lpstr>
      <vt:lpstr>Century Gothic</vt:lpstr>
      <vt:lpstr>Courier New</vt:lpstr>
      <vt:lpstr>Helvetica</vt:lpstr>
      <vt:lpstr>Thème Office</vt:lpstr>
      <vt:lpstr>The use of DST for Bellaterra university case </vt:lpstr>
      <vt:lpstr>AGENDA</vt:lpstr>
      <vt:lpstr>Objective</vt:lpstr>
      <vt:lpstr>Presentación de PowerPoint</vt:lpstr>
      <vt:lpstr>Presentación de PowerPoint</vt:lpstr>
      <vt:lpstr>Building inventories in the DST</vt:lpstr>
      <vt:lpstr>Which data are needed? </vt:lpstr>
      <vt:lpstr>Generation </vt:lpstr>
      <vt:lpstr>Source Separation </vt:lpstr>
      <vt:lpstr>Collection</vt:lpstr>
      <vt:lpstr>Pretreatment </vt:lpstr>
      <vt:lpstr>Treatment 1/2</vt:lpstr>
      <vt:lpstr>Treatment 2/2</vt:lpstr>
      <vt:lpstr>Transportation II</vt:lpstr>
      <vt:lpstr>Bio-based Product use </vt:lpstr>
      <vt:lpstr>Final disposal </vt:lpstr>
      <vt:lpstr>Bellaterra – Baseline scenario</vt:lpstr>
      <vt:lpstr>Bellaterra – Alternative scenario</vt:lpstr>
      <vt:lpstr>Scenario assessment results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Rosaria Chifari</cp:lastModifiedBy>
  <cp:revision>84</cp:revision>
  <dcterms:created xsi:type="dcterms:W3CDTF">2016-09-14T09:37:32Z</dcterms:created>
  <dcterms:modified xsi:type="dcterms:W3CDTF">2021-06-10T13:07:28Z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0x010100987DEF814AAC7D4599E6CEDE9FE634B3</vt:lpwstr>
  </property>
</Properties>
</file>